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34"/>
  </p:notesMasterIdLst>
  <p:sldIdLst>
    <p:sldId id="256" r:id="rId2"/>
    <p:sldId id="453" r:id="rId3"/>
    <p:sldId id="484" r:id="rId4"/>
    <p:sldId id="483" r:id="rId5"/>
    <p:sldId id="404" r:id="rId6"/>
    <p:sldId id="405" r:id="rId7"/>
    <p:sldId id="406" r:id="rId8"/>
    <p:sldId id="407" r:id="rId9"/>
    <p:sldId id="408" r:id="rId10"/>
    <p:sldId id="454" r:id="rId11"/>
    <p:sldId id="455" r:id="rId12"/>
    <p:sldId id="456" r:id="rId13"/>
    <p:sldId id="457" r:id="rId14"/>
    <p:sldId id="458" r:id="rId15"/>
    <p:sldId id="459" r:id="rId16"/>
    <p:sldId id="461" r:id="rId17"/>
    <p:sldId id="463" r:id="rId18"/>
    <p:sldId id="464" r:id="rId19"/>
    <p:sldId id="466" r:id="rId20"/>
    <p:sldId id="470" r:id="rId21"/>
    <p:sldId id="472" r:id="rId22"/>
    <p:sldId id="473" r:id="rId23"/>
    <p:sldId id="475" r:id="rId24"/>
    <p:sldId id="477" r:id="rId25"/>
    <p:sldId id="478" r:id="rId26"/>
    <p:sldId id="482" r:id="rId27"/>
    <p:sldId id="479" r:id="rId28"/>
    <p:sldId id="480" r:id="rId29"/>
    <p:sldId id="481" r:id="rId30"/>
    <p:sldId id="449" r:id="rId31"/>
    <p:sldId id="343" r:id="rId32"/>
    <p:sldId id="394" r:id="rId33"/>
  </p:sldIdLst>
  <p:sldSz cx="9144000" cy="6858000" type="screen4x3"/>
  <p:notesSz cx="7010400" cy="9296400"/>
  <p:custDataLst>
    <p:tags r:id="rId3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68" userDrawn="1">
          <p15:clr>
            <a:srgbClr val="A4A3A4"/>
          </p15:clr>
        </p15:guide>
        <p15:guide id="2" pos="216" userDrawn="1">
          <p15:clr>
            <a:srgbClr val="A4A3A4"/>
          </p15:clr>
        </p15:guide>
        <p15:guide id="3" orient="horz" pos="203" userDrawn="1">
          <p15:clr>
            <a:srgbClr val="A4A3A4"/>
          </p15:clr>
        </p15:guide>
        <p15:guide id="4" pos="5568" userDrawn="1">
          <p15:clr>
            <a:srgbClr val="A4A3A4"/>
          </p15:clr>
        </p15:guide>
        <p15:guide id="5" orient="horz" pos="6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99CA3B"/>
    <a:srgbClr val="FFFFFF"/>
    <a:srgbClr val="D80D91"/>
    <a:srgbClr val="FF1E9E"/>
    <a:srgbClr val="AB9AA2"/>
    <a:srgbClr val="D8A3CD"/>
    <a:srgbClr val="288FB4"/>
    <a:srgbClr val="2C7AB5"/>
    <a:srgbClr val="298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9D8F69B-DEC8-4554-842E-40F875E7466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434" autoAdjust="0"/>
  </p:normalViewPr>
  <p:slideViewPr>
    <p:cSldViewPr snapToGrid="0">
      <p:cViewPr varScale="1">
        <p:scale>
          <a:sx n="30" d="100"/>
          <a:sy n="30" d="100"/>
        </p:scale>
        <p:origin x="2376" y="48"/>
      </p:cViewPr>
      <p:guideLst>
        <p:guide orient="horz" pos="768"/>
        <p:guide pos="216"/>
        <p:guide orient="horz" pos="203"/>
        <p:guide pos="5568"/>
        <p:guide orient="horz" pos="600"/>
      </p:guideLst>
    </p:cSldViewPr>
  </p:slideViewPr>
  <p:notesTextViewPr>
    <p:cViewPr>
      <p:scale>
        <a:sx n="100" d="100"/>
        <a:sy n="100" d="100"/>
      </p:scale>
      <p:origin x="0" y="0"/>
    </p:cViewPr>
  </p:notesTextViewPr>
  <p:sorterViewPr>
    <p:cViewPr>
      <p:scale>
        <a:sx n="100" d="100"/>
        <a:sy n="100" d="100"/>
      </p:scale>
      <p:origin x="0" y="-6810"/>
    </p:cViewPr>
  </p:sorterViewPr>
  <p:notesViewPr>
    <p:cSldViewPr snapToGrid="0" showGuides="1">
      <p:cViewPr varScale="1">
        <p:scale>
          <a:sx n="53" d="100"/>
          <a:sy n="53" d="100"/>
        </p:scale>
        <p:origin x="2820"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6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Macintosh%20HD:Users:lee.chapman:Downloads:CCRC_DL_Chart(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iversity.RU139103\Documents\June%2012%20Presen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651171028614044"/>
          <c:y val="2.824004553258419E-2"/>
          <c:w val="0.73387712240219116"/>
          <c:h val="0.85198181867599487"/>
        </c:manualLayout>
      </c:layout>
      <c:barChart>
        <c:barDir val="bar"/>
        <c:grouping val="clustered"/>
        <c:varyColors val="0"/>
        <c:ser>
          <c:idx val="1"/>
          <c:order val="0"/>
          <c:tx>
            <c:strRef>
              <c:f>Sheet1!$C$1</c:f>
              <c:strCache>
                <c:ptCount val="1"/>
                <c:pt idx="0">
                  <c:v>Visible Minorities</c:v>
                </c:pt>
              </c:strCache>
            </c:strRef>
          </c:tx>
          <c:spPr>
            <a:solidFill>
              <a:schemeClr val="dk1">
                <a:tint val="55000"/>
              </a:schemeClr>
            </a:solidFill>
            <a:ln>
              <a:noFill/>
            </a:ln>
            <a:effectLst/>
          </c:spPr>
          <c:invertIfNegative val="0"/>
          <c:dLbls>
            <c:dLbl>
              <c:idx val="0"/>
              <c:layout>
                <c:manualLayout>
                  <c:x val="0"/>
                  <c:y val="8.068583905696868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944-4ACF-8E66-7F3C3411A16C}"/>
                </c:ext>
                <c:ext xmlns:c15="http://schemas.microsoft.com/office/drawing/2012/chart" uri="{CE6537A1-D6FC-4f65-9D91-7224C49458BB}"/>
              </c:extLst>
            </c:dLbl>
            <c:dLbl>
              <c:idx val="1"/>
              <c:layout>
                <c:manualLayout>
                  <c:x val="0"/>
                  <c:y val="4.03429195284843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44-4ACF-8E66-7F3C3411A16C}"/>
                </c:ext>
                <c:ext xmlns:c15="http://schemas.microsoft.com/office/drawing/2012/chart" uri="{CE6537A1-D6FC-4f65-9D91-7224C49458BB}"/>
              </c:extLst>
            </c:dLbl>
            <c:dLbl>
              <c:idx val="2"/>
              <c:layout>
                <c:manualLayout>
                  <c:x val="2.222222276031971E-3"/>
                  <c:y val="7.396116994879179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944-4ACF-8E66-7F3C3411A16C}"/>
                </c:ext>
                <c:ext xmlns:c15="http://schemas.microsoft.com/office/drawing/2012/chart" uri="{CE6537A1-D6FC-4f65-9D91-7224C49458BB}"/>
              </c:extLst>
            </c:dLbl>
            <c:dLbl>
              <c:idx val="3"/>
              <c:layout>
                <c:manualLayout>
                  <c:x val="0"/>
                  <c:y val="4.03429195284843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44-4ACF-8E66-7F3C3411A16C}"/>
                </c:ext>
                <c:ext xmlns:c15="http://schemas.microsoft.com/office/drawing/2012/chart" uri="{CE6537A1-D6FC-4f65-9D91-7224C49458BB}"/>
              </c:extLst>
            </c:dLbl>
            <c:dLbl>
              <c:idx val="4"/>
              <c:layout>
                <c:manualLayout>
                  <c:x val="0"/>
                  <c:y val="4.03429195284843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44-4ACF-8E66-7F3C3411A16C}"/>
                </c:ext>
                <c:ext xmlns:c15="http://schemas.microsoft.com/office/drawing/2012/chart" uri="{CE6537A1-D6FC-4f65-9D91-7224C49458BB}"/>
              </c:extLst>
            </c:dLbl>
            <c:dLbl>
              <c:idx val="5"/>
              <c:layout>
                <c:manualLayout>
                  <c:x val="-1.7497812621058983E-7"/>
                  <c:y val="4.03429195284843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44-4ACF-8E66-7F3C3411A16C}"/>
                </c:ext>
                <c:ext xmlns:c15="http://schemas.microsoft.com/office/drawing/2012/chart" uri="{CE6537A1-D6FC-4f65-9D91-7224C49458BB}"/>
              </c:extLst>
            </c:dLbl>
            <c:dLbl>
              <c:idx val="6"/>
              <c:layout>
                <c:manualLayout>
                  <c:x val="0"/>
                  <c:y val="8.068583905696868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44-4ACF-8E66-7F3C3411A16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smtId="4294967295">
                    <a:solidFill>
                      <a:schemeClr val="bg1"/>
                    </a:solidFill>
                    <a:latin typeface="Franklin Gothic Book" panose="020B0503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Overall</c:v>
                </c:pt>
                <c:pt idx="1">
                  <c:v>Government ABCs</c:v>
                </c:pt>
                <c:pt idx="2">
                  <c:v>Education</c:v>
                </c:pt>
                <c:pt idx="3">
                  <c:v>Voluntary</c:v>
                </c:pt>
                <c:pt idx="4">
                  <c:v>Corporate</c:v>
                </c:pt>
                <c:pt idx="5">
                  <c:v>Public</c:v>
                </c:pt>
                <c:pt idx="6">
                  <c:v>Elected</c:v>
                </c:pt>
              </c:strCache>
            </c:strRef>
          </c:cat>
          <c:val>
            <c:numRef>
              <c:f>Sheet1!$C$2:$C$8</c:f>
              <c:numCache>
                <c:formatCode>0.0%</c:formatCode>
                <c:ptCount val="7"/>
                <c:pt idx="0">
                  <c:v>0.128</c:v>
                </c:pt>
                <c:pt idx="1">
                  <c:v>0.182</c:v>
                </c:pt>
                <c:pt idx="2">
                  <c:v>0.19600000000000001</c:v>
                </c:pt>
                <c:pt idx="3">
                  <c:v>0.14299999999999999</c:v>
                </c:pt>
                <c:pt idx="4">
                  <c:v>4.4999999999999998E-2</c:v>
                </c:pt>
                <c:pt idx="5">
                  <c:v>0.11799999999999999</c:v>
                </c:pt>
                <c:pt idx="6">
                  <c:v>0.20799999999999999</c:v>
                </c:pt>
              </c:numCache>
            </c:numRef>
          </c:val>
          <c:extLst xmlns:c16r2="http://schemas.microsoft.com/office/drawing/2015/06/chart">
            <c:ext xmlns:c16="http://schemas.microsoft.com/office/drawing/2014/chart" uri="{C3380CC4-5D6E-409C-BE32-E72D297353CC}">
              <c16:uniqueId val="{00000007-F8A4-44B7-9734-743D1C528ACA}"/>
            </c:ext>
          </c:extLst>
        </c:ser>
        <c:ser>
          <c:idx val="0"/>
          <c:order val="1"/>
          <c:tx>
            <c:strRef>
              <c:f>Sheet1!$B$1</c:f>
              <c:strCache>
                <c:ptCount val="1"/>
                <c:pt idx="0">
                  <c:v>Women</c:v>
                </c:pt>
              </c:strCache>
            </c:strRef>
          </c:tx>
          <c:spPr>
            <a:solidFill>
              <a:srgbClr val="5A5A5A"/>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smtId="4294967295">
                    <a:solidFill>
                      <a:schemeClr val="bg1"/>
                    </a:solidFill>
                    <a:latin typeface="Franklin Gothic Book" panose="020B05030201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Overall</c:v>
                </c:pt>
                <c:pt idx="1">
                  <c:v>Government ABCs</c:v>
                </c:pt>
                <c:pt idx="2">
                  <c:v>Education</c:v>
                </c:pt>
                <c:pt idx="3">
                  <c:v>Voluntary</c:v>
                </c:pt>
                <c:pt idx="4">
                  <c:v>Corporate</c:v>
                </c:pt>
                <c:pt idx="5">
                  <c:v>Public</c:v>
                </c:pt>
                <c:pt idx="6">
                  <c:v>Elected</c:v>
                </c:pt>
              </c:strCache>
            </c:strRef>
          </c:cat>
          <c:val>
            <c:numRef>
              <c:f>Sheet1!$B$2:$B$8</c:f>
              <c:numCache>
                <c:formatCode>0.0%</c:formatCode>
                <c:ptCount val="7"/>
                <c:pt idx="0">
                  <c:v>0.32500000000000001</c:v>
                </c:pt>
                <c:pt idx="1">
                  <c:v>0.40699999999999997</c:v>
                </c:pt>
                <c:pt idx="2">
                  <c:v>0.41399999999999998</c:v>
                </c:pt>
                <c:pt idx="3">
                  <c:v>0.33800000000000002</c:v>
                </c:pt>
                <c:pt idx="4">
                  <c:v>0.19900000000000001</c:v>
                </c:pt>
                <c:pt idx="5">
                  <c:v>0.39200000000000002</c:v>
                </c:pt>
                <c:pt idx="6">
                  <c:v>0.4</c:v>
                </c:pt>
              </c:numCache>
            </c:numRef>
          </c:val>
          <c:extLst xmlns:c16r2="http://schemas.microsoft.com/office/drawing/2015/06/chart">
            <c:ext xmlns:c16="http://schemas.microsoft.com/office/drawing/2014/chart" uri="{C3380CC4-5D6E-409C-BE32-E72D297353CC}">
              <c16:uniqueId val="{00000008-F8A4-44B7-9734-743D1C528ACA}"/>
            </c:ext>
          </c:extLst>
        </c:ser>
        <c:dLbls>
          <c:showLegendKey val="0"/>
          <c:showVal val="0"/>
          <c:showCatName val="0"/>
          <c:showSerName val="0"/>
          <c:showPercent val="0"/>
          <c:showBubbleSize val="0"/>
        </c:dLbls>
        <c:gapWidth val="50"/>
        <c:axId val="389202472"/>
        <c:axId val="389200512"/>
      </c:barChart>
      <c:catAx>
        <c:axId val="38920247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smtId="4294967295">
                <a:solidFill>
                  <a:schemeClr val="bg1"/>
                </a:solidFill>
                <a:latin typeface="Franklin Gothic Book" panose="020B0503020102020204" pitchFamily="34" charset="0"/>
                <a:ea typeface="+mn-ea"/>
                <a:cs typeface="Arial" panose="020B0604020202020204" pitchFamily="34" charset="0"/>
              </a:defRPr>
            </a:pPr>
            <a:endParaRPr lang="en-US"/>
          </a:p>
        </c:txPr>
        <c:crossAx val="389200512"/>
        <c:crosses val="autoZero"/>
        <c:auto val="0"/>
        <c:lblAlgn val="ctr"/>
        <c:lblOffset val="100"/>
        <c:noMultiLvlLbl val="0"/>
      </c:catAx>
      <c:valAx>
        <c:axId val="389200512"/>
        <c:scaling>
          <c:orientation val="minMax"/>
          <c:max val="1"/>
        </c:scaling>
        <c:delete val="0"/>
        <c:axPos val="b"/>
        <c:majorGridlines>
          <c:spPr>
            <a:ln w="9525" cap="flat" cmpd="sng" algn="ctr">
              <a:solidFill>
                <a:schemeClr val="tx1">
                  <a:tint val="75000"/>
                  <a:shade val="95000"/>
                  <a:satMod val="105000"/>
                </a:schemeClr>
              </a:solid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smtId="4294967295">
                <a:solidFill>
                  <a:schemeClr val="bg1"/>
                </a:solidFill>
                <a:latin typeface="Franklin Gothic Book" panose="020B0503020102020204" pitchFamily="34" charset="0"/>
                <a:ea typeface="+mn-ea"/>
                <a:cs typeface="Arial" panose="020B0604020202020204" pitchFamily="34" charset="0"/>
              </a:defRPr>
            </a:pPr>
            <a:endParaRPr lang="en-US"/>
          </a:p>
        </c:txPr>
        <c:crossAx val="389202472"/>
        <c:crosses val="autoZero"/>
        <c:crossBetween val="between"/>
        <c:majorUnit val="0.2"/>
      </c:valAx>
      <c:spPr>
        <a:noFill/>
        <a:ln>
          <a:noFill/>
        </a:ln>
        <a:effectLst/>
      </c:spPr>
    </c:plotArea>
    <c:legend>
      <c:legendPos val="r"/>
      <c:layout>
        <c:manualLayout>
          <c:xMode val="edge"/>
          <c:yMode val="edge"/>
          <c:x val="0.68584603071212769"/>
          <c:y val="0.29751631617546082"/>
          <c:w val="0.17208479344844818"/>
          <c:h val="0.36780020594596863"/>
        </c:manualLayout>
      </c:layout>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bg1"/>
              </a:solidFill>
              <a:latin typeface="Franklin Gothic Book" panose="020B05030201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100" smtId="4294967295">
          <a:latin typeface="Franklin Gothic Book" panose="020B05030201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stacked"/>
        <c:varyColors val="0"/>
        <c:ser>
          <c:idx val="0"/>
          <c:order val="0"/>
          <c:tx>
            <c:strRef>
              <c:f>'PhaseNyne Annual Report Card'!$B$42</c:f>
              <c:strCache>
                <c:ptCount val="1"/>
                <c:pt idx="0">
                  <c:v>Yes</c:v>
                </c:pt>
              </c:strCache>
            </c:strRef>
          </c:tx>
          <c:spPr>
            <a:solidFill>
              <a:schemeClr val="bg1"/>
            </a:solidFill>
            <a:ln>
              <a:noFill/>
            </a:ln>
            <a:effectLst/>
          </c:spPr>
          <c:invertIfNegative val="0"/>
          <c:cat>
            <c:strRef>
              <c:f>'PhaseNyne Annual Report Card'!$A$43:$A$49</c:f>
              <c:strCache>
                <c:ptCount val="7"/>
                <c:pt idx="0">
                  <c:v>All Sectors</c:v>
                </c:pt>
                <c:pt idx="1">
                  <c:v>Utilities</c:v>
                </c:pt>
                <c:pt idx="2">
                  <c:v>Mining/Oil/Gas</c:v>
                </c:pt>
                <c:pt idx="3">
                  <c:v>Manufacturing</c:v>
                </c:pt>
                <c:pt idx="4">
                  <c:v>Finance</c:v>
                </c:pt>
                <c:pt idx="5">
                  <c:v>Retail/Trade</c:v>
                </c:pt>
                <c:pt idx="6">
                  <c:v>All Other</c:v>
                </c:pt>
              </c:strCache>
            </c:strRef>
          </c:cat>
          <c:val>
            <c:numRef>
              <c:f>'PhaseNyne Annual Report Card'!$B$43:$B$49</c:f>
              <c:numCache>
                <c:formatCode>0.0%</c:formatCode>
                <c:ptCount val="7"/>
                <c:pt idx="0">
                  <c:v>0.60599999999999998</c:v>
                </c:pt>
                <c:pt idx="1">
                  <c:v>0.73699999999999999</c:v>
                </c:pt>
                <c:pt idx="2">
                  <c:v>0.71799999999999997</c:v>
                </c:pt>
                <c:pt idx="3">
                  <c:v>0.65500000000000003</c:v>
                </c:pt>
                <c:pt idx="4">
                  <c:v>0.63900000000000001</c:v>
                </c:pt>
                <c:pt idx="5">
                  <c:v>0.44400000000000001</c:v>
                </c:pt>
                <c:pt idx="6">
                  <c:v>0.55500000000000005</c:v>
                </c:pt>
              </c:numCache>
            </c:numRef>
          </c:val>
          <c:extLst xmlns:c16r2="http://schemas.microsoft.com/office/drawing/2015/06/chart">
            <c:ext xmlns:c16="http://schemas.microsoft.com/office/drawing/2014/chart" uri="{C3380CC4-5D6E-409C-BE32-E72D297353CC}">
              <c16:uniqueId val="{00000000-427C-49A6-9655-DDFDABFA364A}"/>
            </c:ext>
          </c:extLst>
        </c:ser>
        <c:ser>
          <c:idx val="1"/>
          <c:order val="1"/>
          <c:tx>
            <c:strRef>
              <c:f>'PhaseNyne Annual Report Card'!$C$42</c:f>
              <c:strCache>
                <c:ptCount val="1"/>
                <c:pt idx="0">
                  <c:v>No, but open to the possibility</c:v>
                </c:pt>
              </c:strCache>
            </c:strRef>
          </c:tx>
          <c:spPr>
            <a:solidFill>
              <a:schemeClr val="dk1">
                <a:tint val="55000"/>
              </a:schemeClr>
            </a:solidFill>
            <a:ln>
              <a:noFill/>
            </a:ln>
            <a:effectLst/>
          </c:spPr>
          <c:invertIfNegative val="0"/>
          <c:cat>
            <c:strRef>
              <c:f>'PhaseNyne Annual Report Card'!$A$43:$A$49</c:f>
              <c:strCache>
                <c:ptCount val="7"/>
                <c:pt idx="0">
                  <c:v>All Sectors</c:v>
                </c:pt>
                <c:pt idx="1">
                  <c:v>Utilities</c:v>
                </c:pt>
                <c:pt idx="2">
                  <c:v>Mining/Oil/Gas</c:v>
                </c:pt>
                <c:pt idx="3">
                  <c:v>Manufacturing</c:v>
                </c:pt>
                <c:pt idx="4">
                  <c:v>Finance</c:v>
                </c:pt>
                <c:pt idx="5">
                  <c:v>Retail/Trade</c:v>
                </c:pt>
                <c:pt idx="6">
                  <c:v>All Other</c:v>
                </c:pt>
              </c:strCache>
            </c:strRef>
          </c:cat>
          <c:val>
            <c:numRef>
              <c:f>'PhaseNyne Annual Report Card'!$C$43:$C$49</c:f>
              <c:numCache>
                <c:formatCode>0.0%</c:formatCode>
                <c:ptCount val="7"/>
                <c:pt idx="0">
                  <c:v>0.218</c:v>
                </c:pt>
                <c:pt idx="1">
                  <c:v>0.158</c:v>
                </c:pt>
                <c:pt idx="2">
                  <c:v>0.14099999999999999</c:v>
                </c:pt>
                <c:pt idx="3">
                  <c:v>0.219</c:v>
                </c:pt>
                <c:pt idx="4">
                  <c:v>0.18099999999999999</c:v>
                </c:pt>
                <c:pt idx="5">
                  <c:v>0.35199999999999998</c:v>
                </c:pt>
                <c:pt idx="6">
                  <c:v>0.23899999999999999</c:v>
                </c:pt>
              </c:numCache>
            </c:numRef>
          </c:val>
          <c:extLst xmlns:c16r2="http://schemas.microsoft.com/office/drawing/2015/06/chart">
            <c:ext xmlns:c16="http://schemas.microsoft.com/office/drawing/2014/chart" uri="{C3380CC4-5D6E-409C-BE32-E72D297353CC}">
              <c16:uniqueId val="{00000001-427C-49A6-9655-DDFDABFA364A}"/>
            </c:ext>
          </c:extLst>
        </c:ser>
        <c:ser>
          <c:idx val="2"/>
          <c:order val="2"/>
          <c:tx>
            <c:strRef>
              <c:f>'PhaseNyne Annual Report Card'!$D$42</c:f>
              <c:strCache>
                <c:ptCount val="1"/>
                <c:pt idx="0">
                  <c:v>No, unless legally obligated to</c:v>
                </c:pt>
              </c:strCache>
            </c:strRef>
          </c:tx>
          <c:spPr>
            <a:solidFill>
              <a:schemeClr val="dk1">
                <a:tint val="75000"/>
              </a:schemeClr>
            </a:solidFill>
            <a:ln>
              <a:noFill/>
            </a:ln>
            <a:effectLst/>
          </c:spPr>
          <c:invertIfNegative val="0"/>
          <c:cat>
            <c:strRef>
              <c:f>'PhaseNyne Annual Report Card'!$A$43:$A$49</c:f>
              <c:strCache>
                <c:ptCount val="7"/>
                <c:pt idx="0">
                  <c:v>All Sectors</c:v>
                </c:pt>
                <c:pt idx="1">
                  <c:v>Utilities</c:v>
                </c:pt>
                <c:pt idx="2">
                  <c:v>Mining/Oil/Gas</c:v>
                </c:pt>
                <c:pt idx="3">
                  <c:v>Manufacturing</c:v>
                </c:pt>
                <c:pt idx="4">
                  <c:v>Finance</c:v>
                </c:pt>
                <c:pt idx="5">
                  <c:v>Retail/Trade</c:v>
                </c:pt>
                <c:pt idx="6">
                  <c:v>All Other</c:v>
                </c:pt>
              </c:strCache>
            </c:strRef>
          </c:cat>
          <c:val>
            <c:numRef>
              <c:f>'PhaseNyne Annual Report Card'!$D$43:$D$49</c:f>
              <c:numCache>
                <c:formatCode>0.0%</c:formatCode>
                <c:ptCount val="7"/>
                <c:pt idx="0">
                  <c:v>7.6999999999999999E-2</c:v>
                </c:pt>
                <c:pt idx="1">
                  <c:v>0</c:v>
                </c:pt>
                <c:pt idx="2">
                  <c:v>8.5000000000000006E-2</c:v>
                </c:pt>
                <c:pt idx="3">
                  <c:v>6.3E-2</c:v>
                </c:pt>
                <c:pt idx="4">
                  <c:v>3.5999999999999997E-2</c:v>
                </c:pt>
                <c:pt idx="5">
                  <c:v>0.111</c:v>
                </c:pt>
                <c:pt idx="6">
                  <c:v>0.10299999999999999</c:v>
                </c:pt>
              </c:numCache>
            </c:numRef>
          </c:val>
          <c:extLst xmlns:c16r2="http://schemas.microsoft.com/office/drawing/2015/06/chart">
            <c:ext xmlns:c16="http://schemas.microsoft.com/office/drawing/2014/chart" uri="{C3380CC4-5D6E-409C-BE32-E72D297353CC}">
              <c16:uniqueId val="{00000002-427C-49A6-9655-DDFDABFA364A}"/>
            </c:ext>
          </c:extLst>
        </c:ser>
        <c:ser>
          <c:idx val="3"/>
          <c:order val="3"/>
          <c:tx>
            <c:strRef>
              <c:f>'PhaseNyne Annual Report Card'!$E$42</c:f>
              <c:strCache>
                <c:ptCount val="1"/>
                <c:pt idx="0">
                  <c:v>Don't Know</c:v>
                </c:pt>
              </c:strCache>
            </c:strRef>
          </c:tx>
          <c:spPr>
            <a:solidFill>
              <a:schemeClr val="dk1">
                <a:tint val="98500"/>
              </a:schemeClr>
            </a:solidFill>
            <a:ln>
              <a:noFill/>
            </a:ln>
            <a:effectLst/>
          </c:spPr>
          <c:invertIfNegative val="0"/>
          <c:cat>
            <c:strRef>
              <c:f>'PhaseNyne Annual Report Card'!$A$43:$A$49</c:f>
              <c:strCache>
                <c:ptCount val="7"/>
                <c:pt idx="0">
                  <c:v>All Sectors</c:v>
                </c:pt>
                <c:pt idx="1">
                  <c:v>Utilities</c:v>
                </c:pt>
                <c:pt idx="2">
                  <c:v>Mining/Oil/Gas</c:v>
                </c:pt>
                <c:pt idx="3">
                  <c:v>Manufacturing</c:v>
                </c:pt>
                <c:pt idx="4">
                  <c:v>Finance</c:v>
                </c:pt>
                <c:pt idx="5">
                  <c:v>Retail/Trade</c:v>
                </c:pt>
                <c:pt idx="6">
                  <c:v>All Other</c:v>
                </c:pt>
              </c:strCache>
            </c:strRef>
          </c:cat>
          <c:val>
            <c:numRef>
              <c:f>'PhaseNyne Annual Report Card'!$E$43:$E$49</c:f>
              <c:numCache>
                <c:formatCode>0.0%</c:formatCode>
                <c:ptCount val="7"/>
                <c:pt idx="0">
                  <c:v>9.9000000000000005E-2</c:v>
                </c:pt>
                <c:pt idx="1">
                  <c:v>0.105</c:v>
                </c:pt>
                <c:pt idx="2">
                  <c:v>5.6000000000000001E-2</c:v>
                </c:pt>
                <c:pt idx="3">
                  <c:v>6.3E-2</c:v>
                </c:pt>
                <c:pt idx="4">
                  <c:v>0.14399999999999999</c:v>
                </c:pt>
                <c:pt idx="5">
                  <c:v>9.2999999999999999E-2</c:v>
                </c:pt>
                <c:pt idx="6">
                  <c:v>0.10299999999999999</c:v>
                </c:pt>
              </c:numCache>
            </c:numRef>
          </c:val>
          <c:extLst xmlns:c16r2="http://schemas.microsoft.com/office/drawing/2015/06/chart">
            <c:ext xmlns:c16="http://schemas.microsoft.com/office/drawing/2014/chart" uri="{C3380CC4-5D6E-409C-BE32-E72D297353CC}">
              <c16:uniqueId val="{00000003-427C-49A6-9655-DDFDABFA364A}"/>
            </c:ext>
          </c:extLst>
        </c:ser>
        <c:dLbls>
          <c:showLegendKey val="0"/>
          <c:showVal val="0"/>
          <c:showCatName val="0"/>
          <c:showSerName val="0"/>
          <c:showPercent val="0"/>
          <c:showBubbleSize val="0"/>
        </c:dLbls>
        <c:gapWidth val="80"/>
        <c:overlap val="100"/>
        <c:axId val="389207960"/>
        <c:axId val="389206000"/>
      </c:barChart>
      <c:catAx>
        <c:axId val="389207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smtId="4294967295">
                <a:solidFill>
                  <a:schemeClr val="bg1"/>
                </a:solidFill>
                <a:latin typeface="+mn-lt"/>
                <a:ea typeface="+mn-ea"/>
                <a:cs typeface="+mn-cs"/>
              </a:defRPr>
            </a:pPr>
            <a:endParaRPr lang="en-US"/>
          </a:p>
        </c:txPr>
        <c:crossAx val="389206000"/>
        <c:crosses val="autoZero"/>
        <c:auto val="0"/>
        <c:lblAlgn val="ctr"/>
        <c:lblOffset val="100"/>
        <c:noMultiLvlLbl val="0"/>
      </c:catAx>
      <c:valAx>
        <c:axId val="389206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smtId="4294967295">
                <a:solidFill>
                  <a:schemeClr val="bg1"/>
                </a:solidFill>
                <a:latin typeface="+mn-lt"/>
                <a:ea typeface="+mn-ea"/>
                <a:cs typeface="+mn-cs"/>
              </a:defRPr>
            </a:pPr>
            <a:endParaRPr lang="en-US"/>
          </a:p>
        </c:txPr>
        <c:crossAx val="389207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smtId="4294967295">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42975" y="467551"/>
            <a:ext cx="5126905" cy="3845178"/>
          </a:xfrm>
          <a:custGeom>
            <a:avLst/>
            <a:gdLst/>
            <a:ahLst/>
            <a:cxnLst/>
            <a:rect l="0" t="0" r="0" b="0"/>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48174"/>
            <a:ext cx="5608320" cy="4150995"/>
          </a:xfrm>
          <a:prstGeom prst="rect">
            <a:avLst/>
          </a:prstGeom>
          <a:noFill/>
          <a:ln>
            <a:noFill/>
          </a:ln>
        </p:spPr>
        <p:txBody>
          <a:bodyPr wrap="square" lIns="93162" tIns="93162" rIns="93162" bIns="93162" anchor="t" anchorCtr="0"/>
          <a:lstStyle>
            <a:lvl1pPr lvl="0">
              <a:spcBef>
                <a:spcPct val="0"/>
              </a:spcBef>
              <a:buSzPct val="127272"/>
              <a:buChar char="●"/>
              <a:defRPr sz="1100"/>
            </a:lvl1pPr>
            <a:lvl2pPr lvl="1">
              <a:spcBef>
                <a:spcPct val="0"/>
              </a:spcBef>
              <a:buSzPct val="127272"/>
              <a:buChar char="○"/>
              <a:defRPr sz="1100"/>
            </a:lvl2pPr>
            <a:lvl3pPr lvl="2">
              <a:spcBef>
                <a:spcPct val="0"/>
              </a:spcBef>
              <a:buSzPct val="127272"/>
              <a:buChar char="■"/>
              <a:defRPr sz="1100"/>
            </a:lvl3pPr>
            <a:lvl4pPr lvl="3">
              <a:spcBef>
                <a:spcPct val="0"/>
              </a:spcBef>
              <a:buSzPct val="127272"/>
              <a:buChar char="●"/>
              <a:defRPr sz="1100"/>
            </a:lvl4pPr>
            <a:lvl5pPr lvl="4">
              <a:spcBef>
                <a:spcPct val="0"/>
              </a:spcBef>
              <a:buSzPct val="127272"/>
              <a:buChar char="○"/>
              <a:defRPr sz="1100"/>
            </a:lvl5pPr>
            <a:lvl6pPr lvl="5">
              <a:spcBef>
                <a:spcPct val="0"/>
              </a:spcBef>
              <a:buSzPct val="127272"/>
              <a:buChar char="■"/>
              <a:defRPr sz="1100"/>
            </a:lvl6pPr>
            <a:lvl7pPr lvl="6">
              <a:spcBef>
                <a:spcPct val="0"/>
              </a:spcBef>
              <a:buSzPct val="127272"/>
              <a:buChar char="●"/>
              <a:defRPr sz="1100"/>
            </a:lvl7pPr>
            <a:lvl8pPr lvl="7">
              <a:spcBef>
                <a:spcPct val="0"/>
              </a:spcBef>
              <a:buSzPct val="127272"/>
              <a:buChar char="○"/>
              <a:defRPr sz="1100"/>
            </a:lvl8pPr>
            <a:lvl9pPr lvl="8">
              <a:spcBef>
                <a:spcPct val="0"/>
              </a:spcBef>
              <a:buSzPct val="127272"/>
              <a:buChar char="■"/>
              <a:defRPr sz="1100"/>
            </a:lvl9pPr>
          </a:lstStyle>
          <a:p>
            <a:endParaRPr/>
          </a:p>
        </p:txBody>
      </p:sp>
    </p:spTree>
    <p:extLst>
      <p:ext uri="{BB962C8B-B14F-4D97-AF65-F5344CB8AC3E}">
        <p14:creationId xmlns:p14="http://schemas.microsoft.com/office/powerpoint/2010/main" val="19769011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81100" y="696913"/>
            <a:ext cx="4648200" cy="3486150"/>
          </a:xfrm>
          <a:custGeom>
            <a:avLst/>
            <a:gdLst/>
            <a:ahLst/>
            <a:cxnLst/>
            <a:rect l="0" t="0" r="0" b="0"/>
            <a:pathLst>
              <a:path w="119999" h="119999"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755144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67025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27209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95484" y="4421823"/>
            <a:ext cx="5563870" cy="4189095"/>
          </a:xfrm>
          <a:prstGeom prst="rect">
            <a:avLst/>
          </a:prstGeom>
        </p:spPr>
        <p:txBody>
          <a:bodyPr spcFirstLastPara="1" wrap="square" lIns="92825" tIns="46400" rIns="92825" bIns="46400" anchor="t" anchorCtr="0">
            <a:noAutofit/>
          </a:bodyPr>
          <a:lstStyle/>
          <a:p>
            <a:pPr marL="0" lvl="0" indent="0">
              <a:spcBef>
                <a:spcPct val="0"/>
              </a:spcBef>
              <a:spcAft>
                <a:spcPct val="0"/>
              </a:spcAft>
              <a:buNone/>
            </a:pPr>
            <a:endParaRPr/>
          </a:p>
        </p:txBody>
      </p:sp>
      <p:sp>
        <p:nvSpPr>
          <p:cNvPr id="190" name="Google Shape;190;p14:notes"/>
          <p:cNvSpPr>
            <a:spLocks noGrp="1" noRot="1" noChangeAspect="1"/>
          </p:cNvSpPr>
          <p:nvPr>
            <p:ph type="sldImg" idx="2"/>
          </p:nvPr>
        </p:nvSpPr>
        <p:spPr>
          <a:xfrm>
            <a:off x="1149350" y="696913"/>
            <a:ext cx="4656138" cy="34925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95484" y="4421823"/>
            <a:ext cx="5563870" cy="4189095"/>
          </a:xfrm>
          <a:prstGeom prst="rect">
            <a:avLst/>
          </a:prstGeom>
        </p:spPr>
        <p:txBody>
          <a:bodyPr spcFirstLastPara="1" wrap="square" lIns="92825" tIns="46400" rIns="92825" bIns="46400" anchor="t" anchorCtr="0">
            <a:noAutofit/>
          </a:bodyPr>
          <a:lstStyle/>
          <a:p>
            <a:pPr marL="0" lvl="0" indent="0">
              <a:spcBef>
                <a:spcPct val="0"/>
              </a:spcBef>
              <a:spcAft>
                <a:spcPct val="0"/>
              </a:spcAft>
              <a:buNone/>
            </a:pPr>
            <a:endParaRPr/>
          </a:p>
        </p:txBody>
      </p:sp>
      <p:sp>
        <p:nvSpPr>
          <p:cNvPr id="213" name="Google Shape;213;p17:notes"/>
          <p:cNvSpPr>
            <a:spLocks noGrp="1" noRot="1" noChangeAspect="1"/>
          </p:cNvSpPr>
          <p:nvPr>
            <p:ph type="sldImg" idx="2"/>
          </p:nvPr>
        </p:nvSpPr>
        <p:spPr>
          <a:xfrm>
            <a:off x="1149350" y="696913"/>
            <a:ext cx="4656138" cy="34925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4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Tahoma" panose="020B0604030504040204" pitchFamily="34" charset="0"/>
              </a:rPr>
              <a:t>Collectively,</a:t>
            </a:r>
            <a:r>
              <a:rPr lang="en-US" altLang="en-US" baseline="0" smtClean="0">
                <a:cs typeface="Tahoma" panose="020B0604030504040204" pitchFamily="34" charset="0"/>
              </a:rPr>
              <a:t> factors create ecosystem to support inclusive social innovation </a:t>
            </a:r>
            <a:endParaRPr lang="en-US" altLang="en-US" smtClean="0">
              <a:cs typeface="Tahoma" panose="020B0604030504040204" pitchFamily="34" charset="0"/>
            </a:endParaRPr>
          </a:p>
        </p:txBody>
      </p:sp>
      <p:sp>
        <p:nvSpPr>
          <p:cNvPr id="27652"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5B4A1DC-EFCA-4F66-A275-6F1255FBA9C3}" type="slidenum">
              <a:rPr lang="en-US" altLang="en-US">
                <a:latin typeface="Calibri" panose="020F0502020204030204" pitchFamily="34" charset="0"/>
                <a:cs typeface="Tahoma" panose="020B0604030504040204" pitchFamily="34" charset="0"/>
              </a:rPr>
              <a:pPr eaLnBrk="1" hangingPunct="1"/>
              <a:t>14</a:t>
            </a:fld>
            <a:endParaRPr lang="en-US" altLang="en-US">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42295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r>
              <a:rPr lang="en-US" smtClean="0">
                <a:cs typeface="Tahoma" panose="020B0604030504040204" pitchFamily="34" charset="0"/>
              </a:rPr>
              <a:t>Retail and Trade companies are the least</a:t>
            </a:r>
            <a:r>
              <a:rPr lang="en-US" baseline="0" smtClean="0">
                <a:cs typeface="Tahoma" panose="020B0604030504040204" pitchFamily="34" charset="0"/>
              </a:rPr>
              <a:t> likely to have adopted a written diversity policy. </a:t>
            </a:r>
            <a:endParaRPr lang="en-US">
              <a:cs typeface="Tahoma" panose="020B0604030504040204" pitchFamily="34" charset="0"/>
            </a:endParaRPr>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EE1A5BC9-0A02-4C2E-A3F4-094118735EA3}" type="slidenum">
              <a:rPr lang="en-US" smtClean="0">
                <a:cs typeface="Tahoma" panose="020B0604030504040204" pitchFamily="34" charset="0"/>
              </a:rPr>
              <a:t>15</a:t>
            </a:fld>
            <a:endParaRPr lang="en-US">
              <a:cs typeface="Tahoma" panose="020B0604030504040204" pitchFamily="34" charset="0"/>
            </a:endParaRPr>
          </a:p>
        </p:txBody>
      </p:sp>
    </p:spTree>
    <p:extLst>
      <p:ext uri="{BB962C8B-B14F-4D97-AF65-F5344CB8AC3E}">
        <p14:creationId xmlns:p14="http://schemas.microsoft.com/office/powerpoint/2010/main" val="60011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Tahoma" panose="020B0604030504040204" pitchFamily="34" charset="0"/>
              </a:rPr>
              <a:t>Collectively,</a:t>
            </a:r>
            <a:r>
              <a:rPr lang="en-US" altLang="en-US" baseline="0" smtClean="0">
                <a:cs typeface="Tahoma" panose="020B0604030504040204" pitchFamily="34" charset="0"/>
              </a:rPr>
              <a:t> factors create ecosystem to support inclusive social innovation </a:t>
            </a:r>
            <a:endParaRPr lang="en-US" altLang="en-US" smtClean="0">
              <a:cs typeface="Tahoma" panose="020B0604030504040204" pitchFamily="34" charset="0"/>
            </a:endParaRPr>
          </a:p>
        </p:txBody>
      </p:sp>
      <p:sp>
        <p:nvSpPr>
          <p:cNvPr id="27652"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5B4A1DC-EFCA-4F66-A275-6F1255FBA9C3}" type="slidenum">
              <a:rPr lang="en-US" altLang="en-US">
                <a:latin typeface="Calibri" panose="020F0502020204030204" pitchFamily="34" charset="0"/>
                <a:cs typeface="Tahoma" panose="020B0604030504040204" pitchFamily="34" charset="0"/>
              </a:rPr>
              <a:pPr eaLnBrk="1" hangingPunct="1"/>
              <a:t>16</a:t>
            </a:fld>
            <a:endParaRPr lang="en-US" altLang="en-US">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97688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None/>
            </a:pPr>
            <a:r>
              <a:rPr lang="en-US" smtClean="0">
                <a:cs typeface="Tahoma" panose="020B0604030504040204" pitchFamily="34" charset="0"/>
              </a:rPr>
              <a:t>Focus on evaluating,  sharing,</a:t>
            </a:r>
            <a:r>
              <a:rPr lang="en-US" baseline="0" smtClean="0">
                <a:cs typeface="Tahoma" panose="020B0604030504040204" pitchFamily="34" charset="0"/>
              </a:rPr>
              <a:t> replicating and scaling what works. Lots of great innovative initiatives with promising outcomes, but competition for resources, fragmentation and duplication limit  the effective means for sharing across institutions, jurisdictions,  sectors, departments. Post secondary institutions may drive innovation in some respects but are laggard when it comes to the adoption of new processes,  tools or  technologies or in producing evidence of value for money.  They are also laggards in terms of diversity and not subject even to basic reporting requirements of Employment Equity in spite of government funding.  Assessments, adaptive learning and building networked social capital are critical.</a:t>
            </a:r>
            <a:endParaRPr lang="en-US">
              <a:cs typeface="Tahoma" panose="020B0604030504040204" pitchFamily="34" charset="0"/>
            </a:endParaRPr>
          </a:p>
        </p:txBody>
      </p:sp>
    </p:spTree>
    <p:extLst>
      <p:ext uri="{BB962C8B-B14F-4D97-AF65-F5344CB8AC3E}">
        <p14:creationId xmlns:p14="http://schemas.microsoft.com/office/powerpoint/2010/main" val="312241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Tahoma" panose="020B0604030504040204" pitchFamily="34" charset="0"/>
              </a:rPr>
              <a:t>Collectively,</a:t>
            </a:r>
            <a:r>
              <a:rPr lang="en-US" altLang="en-US" baseline="0" smtClean="0">
                <a:cs typeface="Tahoma" panose="020B0604030504040204" pitchFamily="34" charset="0"/>
              </a:rPr>
              <a:t> factors create ecosystem to support inclusive social innovation </a:t>
            </a:r>
            <a:endParaRPr lang="en-US" altLang="en-US" smtClean="0">
              <a:cs typeface="Tahoma" panose="020B0604030504040204" pitchFamily="34" charset="0"/>
            </a:endParaRPr>
          </a:p>
        </p:txBody>
      </p:sp>
      <p:sp>
        <p:nvSpPr>
          <p:cNvPr id="27652"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5B4A1DC-EFCA-4F66-A275-6F1255FBA9C3}" type="slidenum">
              <a:rPr lang="en-US" altLang="en-US">
                <a:latin typeface="Calibri" panose="020F0502020204030204" pitchFamily="34" charset="0"/>
                <a:cs typeface="Tahoma" panose="020B0604030504040204" pitchFamily="34" charset="0"/>
              </a:rPr>
              <a:pPr eaLnBrk="1" hangingPunct="1"/>
              <a:t>18</a:t>
            </a:fld>
            <a:endParaRPr lang="en-US" altLang="en-US">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31926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DF919996-ACA4-EA4C-9D86-6A0AA65A45AC}" type="slidenum">
              <a:rPr lang="en-US" smtClean="0">
                <a:cs typeface="Tahoma" panose="020B0604030504040204" pitchFamily="34" charset="0"/>
              </a:rPr>
              <a:t>19</a:t>
            </a:fld>
            <a:endParaRPr lang="en-US">
              <a:cs typeface="Tahoma" panose="020B0604030504040204" pitchFamily="34" charset="0"/>
            </a:endParaRPr>
          </a:p>
        </p:txBody>
      </p:sp>
    </p:spTree>
    <p:extLst>
      <p:ext uri="{BB962C8B-B14F-4D97-AF65-F5344CB8AC3E}">
        <p14:creationId xmlns:p14="http://schemas.microsoft.com/office/powerpoint/2010/main" val="74981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657269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DF919996-ACA4-EA4C-9D86-6A0AA65A45AC}" type="slidenum">
              <a:rPr lang="en-US" smtClean="0">
                <a:cs typeface="Tahoma" panose="020B0604030504040204" pitchFamily="34" charset="0"/>
              </a:rPr>
              <a:t>20</a:t>
            </a:fld>
            <a:endParaRPr lang="en-US">
              <a:cs typeface="Tahoma" panose="020B0604030504040204" pitchFamily="34" charset="0"/>
            </a:endParaRPr>
          </a:p>
        </p:txBody>
      </p:sp>
    </p:spTree>
    <p:extLst>
      <p:ext uri="{BB962C8B-B14F-4D97-AF65-F5344CB8AC3E}">
        <p14:creationId xmlns:p14="http://schemas.microsoft.com/office/powerpoint/2010/main" val="4255309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332847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Tahoma" panose="020B0604030504040204" pitchFamily="34" charset="0"/>
              </a:rPr>
              <a:t>Collectively,</a:t>
            </a:r>
            <a:r>
              <a:rPr lang="en-US" altLang="en-US" baseline="0" smtClean="0">
                <a:cs typeface="Tahoma" panose="020B0604030504040204" pitchFamily="34" charset="0"/>
              </a:rPr>
              <a:t> factors create ecosystem to support inclusive social innovation </a:t>
            </a:r>
            <a:endParaRPr lang="en-US" altLang="en-US" smtClean="0">
              <a:cs typeface="Tahoma" panose="020B0604030504040204" pitchFamily="34" charset="0"/>
            </a:endParaRPr>
          </a:p>
        </p:txBody>
      </p:sp>
      <p:sp>
        <p:nvSpPr>
          <p:cNvPr id="27652"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5B4A1DC-EFCA-4F66-A275-6F1255FBA9C3}" type="slidenum">
              <a:rPr lang="en-US" altLang="en-US">
                <a:latin typeface="Calibri" panose="020F0502020204030204" pitchFamily="34" charset="0"/>
                <a:cs typeface="Tahoma" panose="020B0604030504040204" pitchFamily="34" charset="0"/>
              </a:rPr>
              <a:pPr eaLnBrk="1" hangingPunct="1"/>
              <a:t>22</a:t>
            </a:fld>
            <a:endParaRPr lang="en-US" altLang="en-US">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757543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06067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58446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829967"/>
            <a:ext cx="2971800" cy="466433"/>
          </a:xfrm>
          <a:prstGeom prst="rect">
            <a:avLst/>
          </a:prstGeom>
        </p:spPr>
        <p:txBody>
          <a:bodyPr/>
          <a:lstStyle/>
          <a:p>
            <a:fld id="{DF919996-ACA4-EA4C-9D86-6A0AA65A45AC}" type="slidenum">
              <a:rPr lang="en-US" smtClean="0">
                <a:cs typeface="Tahoma" panose="020B0604030504040204" pitchFamily="34" charset="0"/>
              </a:rPr>
              <a:t>25</a:t>
            </a:fld>
            <a:endParaRPr lang="en-US">
              <a:cs typeface="Tahoma" panose="020B0604030504040204" pitchFamily="34" charset="0"/>
            </a:endParaRPr>
          </a:p>
        </p:txBody>
      </p:sp>
    </p:spTree>
    <p:extLst>
      <p:ext uri="{BB962C8B-B14F-4D97-AF65-F5344CB8AC3E}">
        <p14:creationId xmlns:p14="http://schemas.microsoft.com/office/powerpoint/2010/main" val="1963545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1559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cs typeface="Tahoma" panose="020B0604030504040204" pitchFamily="34" charset="0"/>
              </a:rPr>
              <a:t>Invest in research and you will get research. Invest in innovation and you will get innovation. Many of the large scale investments have not and will not produce the innovation outcomes or economic growth outcomes promised regardless of how well written the proposals are. For example, a deep dive will reveal that many of the “jobs” created are  post docs rather than sustainable jobs in the community.</a:t>
            </a:r>
          </a:p>
          <a:p>
            <a:pPr defTabSz="931774">
              <a:defRPr/>
            </a:pPr>
            <a:r>
              <a:rPr lang="en-US" smtClean="0">
                <a:cs typeface="Tahoma" panose="020B0604030504040204" pitchFamily="34" charset="0"/>
              </a:rPr>
              <a:t>Partnerships</a:t>
            </a:r>
            <a:r>
              <a:rPr lang="en-US" baseline="0" smtClean="0">
                <a:cs typeface="Tahoma" panose="020B0604030504040204" pitchFamily="34" charset="0"/>
              </a:rPr>
              <a:t> and “clusters” are key - i</a:t>
            </a:r>
            <a:r>
              <a:rPr lang="en-US" smtClean="0">
                <a:cs typeface="Tahoma" panose="020B0604030504040204" pitchFamily="34" charset="0"/>
              </a:rPr>
              <a:t>ncumbents have little incentive to innovate – innovation generally occurs on the periphery</a:t>
            </a:r>
            <a:r>
              <a:rPr lang="en-US" baseline="0" smtClean="0">
                <a:cs typeface="Tahoma" panose="020B0604030504040204" pitchFamily="34" charset="0"/>
              </a:rPr>
              <a:t> – outsiders try harder and have less to lose. However the tendency is to engage the “usual suspects” who have vested interests in preserving the status quo.</a:t>
            </a:r>
          </a:p>
          <a:p>
            <a:pPr defTabSz="931774">
              <a:defRPr/>
            </a:pPr>
            <a:r>
              <a:rPr lang="en-US" baseline="0" smtClean="0">
                <a:cs typeface="Tahoma" panose="020B0604030504040204" pitchFamily="34" charset="0"/>
              </a:rPr>
              <a:t>Recognize differences in innovation cycles – developing a new app versus getting a drug to market – differences in costs in risks and in time. A cure for cancer is unlikely to be found in an incubator.</a:t>
            </a:r>
          </a:p>
          <a:p>
            <a:pPr defTabSz="931774">
              <a:defRPr/>
            </a:pPr>
            <a:r>
              <a:rPr lang="en-US" baseline="0" smtClean="0">
                <a:cs typeface="Tahoma" panose="020B0604030504040204" pitchFamily="34" charset="0"/>
              </a:rPr>
              <a:t>Be serious about evaluation. If it does not work. Stop.</a:t>
            </a:r>
            <a:endParaRPr lang="en-US" smtClean="0">
              <a:cs typeface="Tahoma" panose="020B0604030504040204" pitchFamily="34" charset="0"/>
            </a:endParaRPr>
          </a:p>
          <a:p>
            <a:endParaRPr lang="en-US">
              <a:cs typeface="Tahoma" panose="020B0604030504040204" pitchFamily="34" charset="0"/>
            </a:endParaRPr>
          </a:p>
        </p:txBody>
      </p:sp>
      <p:sp>
        <p:nvSpPr>
          <p:cNvPr id="4" name="Slide Number Placeholder 3"/>
          <p:cNvSpPr>
            <a:spLocks noGrp="1"/>
          </p:cNvSpPr>
          <p:nvPr>
            <p:ph type="sldNum" sz="quarter" idx="10"/>
          </p:nvPr>
        </p:nvSpPr>
        <p:spPr>
          <a:xfrm>
            <a:off x="4027010" y="8989396"/>
            <a:ext cx="3080736" cy="473213"/>
          </a:xfrm>
          <a:prstGeom prst="rect">
            <a:avLst/>
          </a:prstGeom>
        </p:spPr>
        <p:txBody>
          <a:bodyPr lIns="93177" tIns="46589" rIns="93177" bIns="46589"/>
          <a:lstStyle/>
          <a:p>
            <a:fld id="{DF919996-ACA4-EA4C-9D86-6A0AA65A45AC}" type="slidenum">
              <a:rPr lang="en-US" smtClean="0">
                <a:cs typeface="Tahoma" panose="020B0604030504040204" pitchFamily="34" charset="0"/>
              </a:rPr>
              <a:t>27</a:t>
            </a:fld>
            <a:endParaRPr lang="en-US">
              <a:cs typeface="Tahoma" panose="020B0604030504040204" pitchFamily="34" charset="0"/>
            </a:endParaRPr>
          </a:p>
        </p:txBody>
      </p:sp>
    </p:spTree>
    <p:extLst>
      <p:ext uri="{BB962C8B-B14F-4D97-AF65-F5344CB8AC3E}">
        <p14:creationId xmlns:p14="http://schemas.microsoft.com/office/powerpoint/2010/main" val="356210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0213" y="536575"/>
            <a:ext cx="3563937" cy="26717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0815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a:spLocks noGrp="1" noRot="1" noChangeAspect="1"/>
          </p:cNvSpPr>
          <p:nvPr>
            <p:ph type="sldImg" idx="2"/>
          </p:nvPr>
        </p:nvSpPr>
        <p:spPr>
          <a:xfrm>
            <a:off x="1149350" y="696913"/>
            <a:ext cx="4656138" cy="34925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7:notes"/>
          <p:cNvSpPr txBox="1">
            <a:spLocks noGrp="1"/>
          </p:cNvSpPr>
          <p:nvPr>
            <p:ph type="body" idx="1"/>
          </p:nvPr>
        </p:nvSpPr>
        <p:spPr>
          <a:xfrm>
            <a:off x="695484" y="4421823"/>
            <a:ext cx="5563870" cy="4189095"/>
          </a:xfrm>
          <a:prstGeom prst="rect">
            <a:avLst/>
          </a:prstGeom>
          <a:noFill/>
          <a:ln>
            <a:noFill/>
          </a:ln>
        </p:spPr>
        <p:txBody>
          <a:bodyPr spcFirstLastPara="1" wrap="square" lIns="92825" tIns="46400" rIns="92825" bIns="46400" anchor="t" anchorCtr="0">
            <a:noAutofit/>
          </a:bodyPr>
          <a:lstStyle/>
          <a:p>
            <a:pPr marL="0" marR="0" lvl="0" indent="0" algn="l" rtl="0">
              <a:spcBef>
                <a:spcPct val="0"/>
              </a:spcBef>
              <a:spcAft>
                <a:spcPct val="0"/>
              </a:spcAft>
              <a:buNone/>
            </a:pPr>
            <a:endParaRPr sz="1200" b="0" i="0" u="none" strike="noStrike" cap="none">
              <a:solidFill>
                <a:schemeClr val="dk1"/>
              </a:solidFill>
              <a:latin typeface="Calibri"/>
              <a:ea typeface="Calibri"/>
              <a:cs typeface="Calibri"/>
              <a:sym typeface="Calibri"/>
            </a:endParaRPr>
          </a:p>
        </p:txBody>
      </p:sp>
      <p:sp>
        <p:nvSpPr>
          <p:cNvPr id="326" name="Google Shape;326;p27:notes"/>
          <p:cNvSpPr txBox="1">
            <a:spLocks noGrp="1"/>
          </p:cNvSpPr>
          <p:nvPr>
            <p:ph type="sldNum" idx="12"/>
          </p:nvPr>
        </p:nvSpPr>
        <p:spPr>
          <a:xfrm>
            <a:off x="3939466" y="8842029"/>
            <a:ext cx="3013763" cy="465455"/>
          </a:xfrm>
          <a:prstGeom prst="rect">
            <a:avLst/>
          </a:prstGeom>
          <a:noFill/>
          <a:ln>
            <a:noFill/>
          </a:ln>
        </p:spPr>
        <p:txBody>
          <a:bodyPr spcFirstLastPara="1" wrap="square" lIns="92825" tIns="46400" rIns="92825" bIns="46400" anchor="b" anchorCtr="0">
            <a:noAutofit/>
          </a:bodyPr>
          <a:lstStyle/>
          <a:p>
            <a:pPr marL="0" marR="0" lvl="0" indent="0" algn="r" rtl="0">
              <a:spcBef>
                <a:spcPct val="0"/>
              </a:spcBef>
              <a:spcAft>
                <a:spcPct val="0"/>
              </a:spcAft>
              <a:buNone/>
            </a:pPr>
            <a:fld id="{00000000-1234-1234-1234-123412341234}" type="slidenum">
              <a:rPr lang="en-US" sz="1200">
                <a:solidFill>
                  <a:schemeClr val="dk1"/>
                </a:solidFill>
                <a:latin typeface="Calibri"/>
                <a:ea typeface="Calibri"/>
                <a:cs typeface="Tahoma" panose="020B0604030504040204" pitchFamily="34" charset="0"/>
                <a:sym typeface="Calibri"/>
              </a:rPr>
              <a:t>29</a:t>
            </a:fld>
            <a:endParaRPr sz="1200">
              <a:solidFill>
                <a:schemeClr val="dk1"/>
              </a:solidFill>
              <a:latin typeface="Calibri"/>
              <a:ea typeface="Calibri"/>
              <a:cs typeface="Tahoma" panose="020B0604030504040204" pitchFamily="34" charset="0"/>
              <a:sym typeface="Calibri"/>
            </a:endParaRPr>
          </a:p>
        </p:txBody>
      </p:sp>
    </p:spTree>
    <p:extLst>
      <p:ext uri="{BB962C8B-B14F-4D97-AF65-F5344CB8AC3E}">
        <p14:creationId xmlns:p14="http://schemas.microsoft.com/office/powerpoint/2010/main" val="12277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3392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168072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273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493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306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pPr marL="0" indent="0" algn="l">
              <a:buNone/>
            </a:pPr>
            <a:r>
              <a:rPr lang="en-US" sz="1600" smtClean="0">
                <a:cs typeface="Tahoma" panose="020B0604030504040204" pitchFamily="34" charset="0"/>
              </a:rPr>
              <a:t>Equality = Sameness</a:t>
            </a:r>
          </a:p>
          <a:p>
            <a:r>
              <a:rPr lang="en-US" sz="1600" smtClean="0">
                <a:cs typeface="Tahoma" panose="020B0604030504040204" pitchFamily="34" charset="0"/>
              </a:rPr>
              <a:t>Giving everybody the same thing</a:t>
            </a:r>
          </a:p>
          <a:p>
            <a:r>
              <a:rPr lang="en-US" sz="1600" smtClean="0">
                <a:cs typeface="Tahoma" panose="020B0604030504040204" pitchFamily="34" charset="0"/>
              </a:rPr>
              <a:t>Only works if everyone starts from the same place</a:t>
            </a:r>
          </a:p>
          <a:p>
            <a:r>
              <a:rPr lang="en-US" sz="1600" smtClean="0">
                <a:cs typeface="Tahoma" panose="020B0604030504040204" pitchFamily="34" charset="0"/>
              </a:rPr>
              <a:t>the quality of being fair and impartial</a:t>
            </a:r>
          </a:p>
          <a:p>
            <a:r>
              <a:rPr lang="en-US" sz="1600" smtClean="0">
                <a:cs typeface="Tahoma" panose="020B0604030504040204" pitchFamily="34" charset="0"/>
              </a:rPr>
              <a:t>Fairness or justice in the way people are treated</a:t>
            </a:r>
          </a:p>
          <a:p>
            <a:endParaRPr lang="en-US" sz="1600" smtClean="0">
              <a:cs typeface="Tahoma" panose="020B0604030504040204" pitchFamily="34" charset="0"/>
            </a:endParaRPr>
          </a:p>
          <a:p>
            <a:pPr marL="0" indent="0" algn="l">
              <a:buNone/>
            </a:pPr>
            <a:r>
              <a:rPr lang="en-US" sz="1600" smtClean="0">
                <a:cs typeface="Tahoma" panose="020B0604030504040204" pitchFamily="34" charset="0"/>
              </a:rPr>
              <a:t>Equity = Fairness</a:t>
            </a:r>
          </a:p>
          <a:p>
            <a:pPr marL="0" indent="0" algn="ctr">
              <a:buNone/>
            </a:pPr>
            <a:endParaRPr lang="en-US" sz="1600" smtClean="0">
              <a:cs typeface="Tahoma" panose="020B0604030504040204" pitchFamily="34" charset="0"/>
            </a:endParaRPr>
          </a:p>
          <a:p>
            <a:r>
              <a:rPr lang="en-US" sz="1600" smtClean="0">
                <a:cs typeface="Tahoma" panose="020B0604030504040204" pitchFamily="34" charset="0"/>
              </a:rPr>
              <a:t>Access to the same opportunities</a:t>
            </a:r>
          </a:p>
          <a:p>
            <a:r>
              <a:rPr lang="en-US" sz="1600" smtClean="0">
                <a:cs typeface="Tahoma" panose="020B0604030504040204" pitchFamily="34" charset="0"/>
              </a:rPr>
              <a:t>We must ensure equity before we can enjoy equality</a:t>
            </a:r>
          </a:p>
          <a:p>
            <a:r>
              <a:rPr lang="en-US" sz="1600" smtClean="0">
                <a:cs typeface="Tahoma" panose="020B0604030504040204" pitchFamily="34" charset="0"/>
              </a:rPr>
              <a:t>State of being equal, especially in status, rights and opportunities</a:t>
            </a:r>
          </a:p>
          <a:p>
            <a:r>
              <a:rPr lang="en-US" sz="1600" smtClean="0">
                <a:cs typeface="Tahoma" panose="020B0604030504040204" pitchFamily="34" charset="0"/>
              </a:rPr>
              <a:t>Likeness or sameness in quality, power, status or degree</a:t>
            </a:r>
          </a:p>
          <a:p>
            <a:endParaRPr lang="en-US" sz="1600" smtClean="0">
              <a:cs typeface="Tahoma" panose="020B0604030504040204" pitchFamily="34" charset="0"/>
            </a:endParaRPr>
          </a:p>
          <a:p>
            <a:pPr>
              <a:buNone/>
            </a:pPr>
            <a:r>
              <a:rPr lang="en-US" sz="1600" smtClean="0">
                <a:cs typeface="Tahoma" panose="020B0604030504040204" pitchFamily="34" charset="0"/>
              </a:rPr>
              <a:t>“Equity is the means, equality is the outcome”</a:t>
            </a:r>
          </a:p>
          <a:p>
            <a:pPr>
              <a:buNone/>
            </a:pPr>
            <a:endParaRPr lang="en-US" sz="1600">
              <a:cs typeface="Tahoma" panose="020B0604030504040204" pitchFamily="34" charset="0"/>
            </a:endParaRPr>
          </a:p>
        </p:txBody>
      </p:sp>
    </p:spTree>
    <p:extLst>
      <p:ext uri="{BB962C8B-B14F-4D97-AF65-F5344CB8AC3E}">
        <p14:creationId xmlns:p14="http://schemas.microsoft.com/office/powerpoint/2010/main" val="9927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68313"/>
            <a:ext cx="5127625" cy="3844925"/>
          </a:xfrm>
        </p:spPr>
      </p:sp>
      <p:sp>
        <p:nvSpPr>
          <p:cNvPr id="3" name="Notes Placeholder 2"/>
          <p:cNvSpPr>
            <a:spLocks noGrp="1"/>
          </p:cNvSpPr>
          <p:nvPr>
            <p:ph type="body" idx="1"/>
          </p:nvPr>
        </p:nvSpPr>
        <p:spPr/>
        <p:txBody>
          <a:bodyPr/>
          <a:lstStyle/>
          <a:p>
            <a:pPr fontAlgn="base"/>
            <a:r>
              <a:rPr lang="en-US" sz="1600" b="1" kern="1200" smtClean="0">
                <a:solidFill>
                  <a:schemeClr val="tx1"/>
                </a:solidFill>
                <a:effectLst/>
                <a:latin typeface="+mn-lt"/>
                <a:ea typeface="+mn-ea"/>
                <a:cs typeface="Tahoma" panose="020B0604030504040204" pitchFamily="34" charset="0"/>
              </a:rPr>
              <a:t>Level 1: “Compliance”</a:t>
            </a:r>
            <a:r>
              <a:rPr lang="en-US" sz="1600" kern="1200" smtClean="0">
                <a:solidFill>
                  <a:schemeClr val="tx1"/>
                </a:solidFill>
                <a:effectLst/>
                <a:latin typeface="+mn-lt"/>
                <a:ea typeface="+mn-ea"/>
                <a:cs typeface="Tahoma" panose="020B0604030504040204" pitchFamily="34" charset="0"/>
              </a:rPr>
              <a:t/>
            </a:r>
            <a:br>
              <a:rPr lang="en-US" sz="1600" kern="1200" smtClean="0">
                <a:solidFill>
                  <a:schemeClr val="tx1"/>
                </a:solidFill>
                <a:effectLst/>
                <a:latin typeface="+mn-lt"/>
                <a:ea typeface="+mn-ea"/>
                <a:cs typeface="Tahoma" panose="020B0604030504040204" pitchFamily="34" charset="0"/>
              </a:rPr>
            </a:br>
            <a:r>
              <a:rPr lang="en-US" sz="1600" kern="1200" smtClean="0">
                <a:solidFill>
                  <a:schemeClr val="tx1"/>
                </a:solidFill>
                <a:effectLst/>
                <a:latin typeface="+mn-lt"/>
                <a:ea typeface="+mn-ea"/>
                <a:cs typeface="Tahoma" panose="020B0604030504040204" pitchFamily="34" charset="0"/>
              </a:rPr>
              <a:t>These organizations are motivated by compliance. Their aim is to meet their legal or other obligations, to avoid the negative consequences of non-compliance. These organizations focus on equality. </a:t>
            </a:r>
          </a:p>
          <a:p>
            <a:pPr fontAlgn="base"/>
            <a:r>
              <a:rPr lang="en-US" sz="1600" b="1" kern="1200" smtClean="0">
                <a:solidFill>
                  <a:schemeClr val="tx1"/>
                </a:solidFill>
                <a:effectLst/>
                <a:latin typeface="+mn-lt"/>
                <a:ea typeface="+mn-ea"/>
                <a:cs typeface="Tahoma" panose="020B0604030504040204" pitchFamily="34" charset="0"/>
              </a:rPr>
              <a:t>Level 2: “Moving Beyond Compliance”</a:t>
            </a:r>
            <a:r>
              <a:rPr lang="en-US" sz="1600" kern="1200" smtClean="0">
                <a:solidFill>
                  <a:schemeClr val="tx1"/>
                </a:solidFill>
                <a:effectLst/>
                <a:latin typeface="+mn-lt"/>
                <a:ea typeface="+mn-ea"/>
                <a:cs typeface="Tahoma" panose="020B0604030504040204" pitchFamily="34" charset="0"/>
              </a:rPr>
              <a:t/>
            </a:r>
            <a:br>
              <a:rPr lang="en-US" sz="1600" kern="1200" smtClean="0">
                <a:solidFill>
                  <a:schemeClr val="tx1"/>
                </a:solidFill>
                <a:effectLst/>
                <a:latin typeface="+mn-lt"/>
                <a:ea typeface="+mn-ea"/>
                <a:cs typeface="Tahoma" panose="020B0604030504040204" pitchFamily="34" charset="0"/>
              </a:rPr>
            </a:br>
            <a:r>
              <a:rPr lang="en-US" sz="1600" kern="1200" smtClean="0">
                <a:solidFill>
                  <a:schemeClr val="tx1"/>
                </a:solidFill>
                <a:effectLst/>
                <a:latin typeface="+mn-lt"/>
                <a:ea typeface="+mn-ea"/>
                <a:cs typeface="Tahoma" panose="020B0604030504040204" pitchFamily="34" charset="0"/>
              </a:rPr>
              <a:t>These organizations recognize the value in going beyond simple compliance. Equity in these organizations means being seen to “do the right thing for disadvantaged groups”. </a:t>
            </a:r>
          </a:p>
          <a:p>
            <a:pPr fontAlgn="base"/>
            <a:r>
              <a:rPr lang="en-US" sz="1600" b="1" kern="1200" smtClean="0">
                <a:solidFill>
                  <a:schemeClr val="tx1"/>
                </a:solidFill>
                <a:effectLst/>
                <a:latin typeface="+mn-lt"/>
                <a:ea typeface="+mn-ea"/>
                <a:cs typeface="Tahoma" panose="020B0604030504040204" pitchFamily="34" charset="0"/>
              </a:rPr>
              <a:t>Level 3: “The Business Case”</a:t>
            </a:r>
            <a:br>
              <a:rPr lang="en-US" sz="1600" b="1" kern="1200" smtClean="0">
                <a:solidFill>
                  <a:schemeClr val="tx1"/>
                </a:solidFill>
                <a:effectLst/>
                <a:latin typeface="+mn-lt"/>
                <a:ea typeface="+mn-ea"/>
                <a:cs typeface="Tahoma" panose="020B0604030504040204" pitchFamily="34" charset="0"/>
              </a:rPr>
            </a:br>
            <a:r>
              <a:rPr lang="en-US" sz="1600" kern="1200" smtClean="0">
                <a:solidFill>
                  <a:schemeClr val="tx1"/>
                </a:solidFill>
                <a:effectLst/>
                <a:latin typeface="+mn-lt"/>
                <a:ea typeface="+mn-ea"/>
                <a:cs typeface="Tahoma" panose="020B0604030504040204" pitchFamily="34" charset="0"/>
              </a:rPr>
              <a:t>These organizations understand that certain diversity initiatives can improve organizational efficiency, recruitment, employee retention, team effectiveness or market related opportunities. Representation numbers at this stage are a means to an end rather than the focus of the diversity strategy.</a:t>
            </a:r>
          </a:p>
          <a:p>
            <a:pPr fontAlgn="base"/>
            <a:r>
              <a:rPr lang="en-US" sz="1600" b="1" kern="1200" smtClean="0">
                <a:solidFill>
                  <a:schemeClr val="tx1"/>
                </a:solidFill>
                <a:effectLst/>
                <a:latin typeface="+mn-lt"/>
                <a:ea typeface="+mn-ea"/>
                <a:cs typeface="Tahoma" panose="020B0604030504040204" pitchFamily="34" charset="0"/>
              </a:rPr>
              <a:t>Level 4: “Integrated Equity”</a:t>
            </a:r>
            <a:br>
              <a:rPr lang="en-US" sz="1600" b="1" kern="1200" smtClean="0">
                <a:solidFill>
                  <a:schemeClr val="tx1"/>
                </a:solidFill>
                <a:effectLst/>
                <a:latin typeface="+mn-lt"/>
                <a:ea typeface="+mn-ea"/>
                <a:cs typeface="Tahoma" panose="020B0604030504040204" pitchFamily="34" charset="0"/>
              </a:rPr>
            </a:br>
            <a:r>
              <a:rPr lang="en-US" sz="1600" kern="1200" smtClean="0">
                <a:solidFill>
                  <a:schemeClr val="tx1"/>
                </a:solidFill>
                <a:effectLst/>
                <a:latin typeface="+mn-lt"/>
                <a:ea typeface="+mn-ea"/>
                <a:cs typeface="Tahoma" panose="020B0604030504040204" pitchFamily="34" charset="0"/>
              </a:rPr>
              <a:t>These organizations have evolved beyond diversity to inclusion. They focus on creating a work environment where each person (vs. each group) is recognized and developed, and their talents are routinely tapped in to. They actively practice talent differentiation strategies. They value people because of not in spite of their differences and have moved towards an environment that is equitable for all. </a:t>
            </a:r>
          </a:p>
          <a:p>
            <a:pPr fontAlgn="base"/>
            <a:r>
              <a:rPr lang="en-US" sz="1600" b="1" kern="1200" smtClean="0">
                <a:solidFill>
                  <a:schemeClr val="tx1"/>
                </a:solidFill>
                <a:effectLst/>
                <a:latin typeface="+mn-lt"/>
                <a:ea typeface="+mn-ea"/>
                <a:cs typeface="Tahoma" panose="020B0604030504040204" pitchFamily="34" charset="0"/>
              </a:rPr>
              <a:t>Level 5: “Inclusive and Equitable”</a:t>
            </a:r>
            <a:br>
              <a:rPr lang="en-US" sz="1600" b="1" kern="1200" smtClean="0">
                <a:solidFill>
                  <a:schemeClr val="tx1"/>
                </a:solidFill>
                <a:effectLst/>
                <a:latin typeface="+mn-lt"/>
                <a:ea typeface="+mn-ea"/>
                <a:cs typeface="Tahoma" panose="020B0604030504040204" pitchFamily="34" charset="0"/>
              </a:rPr>
            </a:br>
            <a:r>
              <a:rPr lang="en-US" sz="1600" kern="1200" smtClean="0">
                <a:solidFill>
                  <a:schemeClr val="tx1"/>
                </a:solidFill>
                <a:effectLst/>
                <a:latin typeface="+mn-lt"/>
                <a:ea typeface="+mn-ea"/>
                <a:cs typeface="Tahoma" panose="020B0604030504040204" pitchFamily="34" charset="0"/>
              </a:rPr>
              <a:t>These organizations have achieved the vision of treating people based solely on the content of their character. They focus on rigorous talent differentiation to create a job/talent fit that allows each employee to utilize their unique strengths, passion, attitude, personality, life experiences and virtue. They have achieved a work environment that is equitable and inclusive for all. These organizations recognize that human equity contributes to a strong economy, which benefits all participants including the organization. </a:t>
            </a:r>
          </a:p>
          <a:p>
            <a:pPr>
              <a:buNone/>
            </a:pPr>
            <a:endParaRPr lang="en-US" sz="1600" kern="1200" smtClean="0">
              <a:solidFill>
                <a:schemeClr val="tx1"/>
              </a:solidFill>
              <a:effectLst/>
              <a:latin typeface="+mn-lt"/>
              <a:ea typeface="+mn-ea"/>
              <a:cs typeface="Tahoma" panose="020B0604030504040204" pitchFamily="34" charset="0"/>
            </a:endParaRPr>
          </a:p>
        </p:txBody>
      </p:sp>
    </p:spTree>
    <p:extLst>
      <p:ext uri="{BB962C8B-B14F-4D97-AF65-F5344CB8AC3E}">
        <p14:creationId xmlns:p14="http://schemas.microsoft.com/office/powerpoint/2010/main" val="37812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65887">
              <a:defRPr/>
            </a:pPr>
            <a:r>
              <a:rPr lang="en-CA" sz="1600" smtClean="0">
                <a:cs typeface="Tahoma" panose="020B0604030504040204" pitchFamily="34" charset="0"/>
              </a:rPr>
              <a:t>2,375 senior leadership positions in GTA</a:t>
            </a:r>
          </a:p>
          <a:p>
            <a:r>
              <a:rPr lang="en-CA" sz="1600" b="1" smtClean="0">
                <a:cs typeface="Tahoma" panose="020B0604030504040204" pitchFamily="34" charset="0"/>
              </a:rPr>
              <a:t>(Women population in GTA: 51.5%; VM : 49.5%  VM Women 25.6%)</a:t>
            </a:r>
          </a:p>
          <a:p>
            <a:pPr marL="174708" indent="-174708">
              <a:buFont typeface="Arial" panose="020B0604020202020204" pitchFamily="34" charset="0"/>
              <a:buChar char="•"/>
            </a:pPr>
            <a:r>
              <a:rPr lang="en-CA" sz="1600" smtClean="0">
                <a:cs typeface="Tahoma" panose="020B0604030504040204" pitchFamily="34" charset="0"/>
              </a:rPr>
              <a:t>VM Women (25.6%) of GTA pop., but </a:t>
            </a:r>
            <a:r>
              <a:rPr lang="en-CA" sz="1600" b="1" smtClean="0">
                <a:cs typeface="Tahoma" panose="020B0604030504040204" pitchFamily="34" charset="0"/>
              </a:rPr>
              <a:t>4.2%</a:t>
            </a:r>
            <a:r>
              <a:rPr lang="en-CA" sz="1600" smtClean="0">
                <a:cs typeface="Tahoma" panose="020B0604030504040204" pitchFamily="34" charset="0"/>
              </a:rPr>
              <a:t> of senior leaders in 2014. Non-VM women: 26.2% </a:t>
            </a:r>
          </a:p>
          <a:p>
            <a:pPr marL="174708" indent="-174708">
              <a:buFont typeface="Arial" panose="020B0604020202020204" pitchFamily="34" charset="0"/>
              <a:buChar char="•"/>
            </a:pPr>
            <a:r>
              <a:rPr lang="en-CA" sz="1600" smtClean="0">
                <a:cs typeface="Tahoma" panose="020B0604030504040204" pitchFamily="34" charset="0"/>
              </a:rPr>
              <a:t>White women outnumber VM women </a:t>
            </a:r>
            <a:r>
              <a:rPr lang="en-CA" sz="1600" b="1" smtClean="0">
                <a:cs typeface="Tahoma" panose="020B0604030504040204" pitchFamily="34" charset="0"/>
              </a:rPr>
              <a:t>6:1, </a:t>
            </a:r>
            <a:r>
              <a:rPr lang="en-CA" sz="1600" smtClean="0">
                <a:cs typeface="Tahoma" panose="020B0604030504040204" pitchFamily="34" charset="0"/>
              </a:rPr>
              <a:t>despite nearly equal representation in the population. </a:t>
            </a:r>
            <a:r>
              <a:rPr lang="en-CA" sz="1600" b="1" smtClean="0">
                <a:cs typeface="Tahoma" panose="020B0604030504040204" pitchFamily="34" charset="0"/>
              </a:rPr>
              <a:t>17:1 </a:t>
            </a:r>
            <a:r>
              <a:rPr lang="en-CA" sz="1600" smtClean="0">
                <a:cs typeface="Tahoma" panose="020B0604030504040204" pitchFamily="34" charset="0"/>
              </a:rPr>
              <a:t>in corporate</a:t>
            </a:r>
            <a:endParaRPr lang="en-US" sz="1600" smtClean="0">
              <a:cs typeface="Tahoma" panose="020B0604030504040204" pitchFamily="34" charset="0"/>
            </a:endParaRPr>
          </a:p>
        </p:txBody>
      </p:sp>
    </p:spTree>
    <p:extLst>
      <p:ext uri="{BB962C8B-B14F-4D97-AF65-F5344CB8AC3E}">
        <p14:creationId xmlns:p14="http://schemas.microsoft.com/office/powerpoint/2010/main" val="215887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mtClean="0">
                <a:cs typeface="Tahoma" panose="020B0604030504040204" pitchFamily="34" charset="0"/>
              </a:rPr>
              <a:t>Old research but important findings:</a:t>
            </a:r>
          </a:p>
          <a:p>
            <a:pPr marL="171450" indent="-171450">
              <a:buFont typeface="Arial"/>
              <a:buChar char="•"/>
            </a:pPr>
            <a:r>
              <a:rPr lang="en-US" smtClean="0">
                <a:cs typeface="Tahoma" panose="020B0604030504040204" pitchFamily="34" charset="0"/>
              </a:rPr>
              <a:t>Visible minority respondents more likely to: </a:t>
            </a:r>
          </a:p>
          <a:p>
            <a:pPr marL="171450" indent="-171450">
              <a:buFont typeface="Arial"/>
              <a:buChar char="•"/>
            </a:pPr>
            <a:r>
              <a:rPr lang="en-US" smtClean="0">
                <a:cs typeface="Tahoma" panose="020B0604030504040204" pitchFamily="34" charset="0"/>
              </a:rPr>
              <a:t>Think who you know is important for advancement;</a:t>
            </a:r>
          </a:p>
          <a:p>
            <a:pPr marL="171450" indent="-171450">
              <a:buFont typeface="Arial"/>
              <a:buChar char="•"/>
            </a:pPr>
            <a:r>
              <a:rPr lang="en-US" smtClean="0">
                <a:cs typeface="Tahoma" panose="020B0604030504040204" pitchFamily="34" charset="0"/>
              </a:rPr>
              <a:t>Feel</a:t>
            </a:r>
            <a:r>
              <a:rPr lang="en-US" baseline="0" smtClean="0">
                <a:cs typeface="Tahoma" panose="020B0604030504040204" pitchFamily="34" charset="0"/>
              </a:rPr>
              <a:t> as though they’re held to a higher standard</a:t>
            </a:r>
          </a:p>
          <a:p>
            <a:pPr marL="171450" indent="-171450">
              <a:buFont typeface="Arial"/>
              <a:buChar char="•"/>
            </a:pPr>
            <a:r>
              <a:rPr lang="en-US" baseline="0" smtClean="0">
                <a:cs typeface="Tahoma" panose="020B0604030504040204" pitchFamily="34" charset="0"/>
              </a:rPr>
              <a:t>Feel same-group recommendations are likely</a:t>
            </a:r>
            <a:r>
              <a:rPr lang="en-US" smtClean="0">
                <a:cs typeface="Tahoma" panose="020B0604030504040204" pitchFamily="34" charset="0"/>
              </a:rPr>
              <a:t> </a:t>
            </a:r>
          </a:p>
          <a:p>
            <a:pPr marL="171450" indent="-171450">
              <a:buFont typeface="Arial"/>
              <a:buChar char="•"/>
            </a:pPr>
            <a:r>
              <a:rPr lang="en-US" smtClean="0">
                <a:cs typeface="Tahoma" panose="020B0604030504040204" pitchFamily="34" charset="0"/>
              </a:rPr>
              <a:t>there</a:t>
            </a:r>
            <a:r>
              <a:rPr lang="en-US" baseline="0" smtClean="0">
                <a:cs typeface="Tahoma" panose="020B0604030504040204" pitchFamily="34" charset="0"/>
              </a:rPr>
              <a:t> is also a gendered dimension</a:t>
            </a:r>
          </a:p>
          <a:p>
            <a:pPr marL="171450" indent="-171450">
              <a:buFont typeface="Arial"/>
              <a:buChar char="•"/>
            </a:pPr>
            <a:endParaRPr lang="en-US" baseline="0" smtClean="0">
              <a:cs typeface="Tahoma" panose="020B0604030504040204" pitchFamily="34" charset="0"/>
            </a:endParaRPr>
          </a:p>
          <a:p>
            <a:pPr marL="171450" indent="-171450">
              <a:buFont typeface="Arial"/>
              <a:buChar char="•"/>
            </a:pPr>
            <a:r>
              <a:rPr lang="en-US" baseline="0" smtClean="0">
                <a:cs typeface="Tahoma" panose="020B0604030504040204" pitchFamily="34" charset="0"/>
              </a:rPr>
              <a:t>These are particularly problematic stats as leadership is already firmly skewed towards non-visible minority persons </a:t>
            </a:r>
            <a:endParaRPr lang="en-US" smtClean="0">
              <a:cs typeface="Tahoma" panose="020B0604030504040204" pitchFamily="34" charset="0"/>
            </a:endParaRPr>
          </a:p>
          <a:p>
            <a:endParaRPr lang="en-US">
              <a:cs typeface="Tahoma" panose="020B0604030504040204" pitchFamily="34" charset="0"/>
            </a:endParaRPr>
          </a:p>
        </p:txBody>
      </p:sp>
    </p:spTree>
    <p:extLst>
      <p:ext uri="{BB962C8B-B14F-4D97-AF65-F5344CB8AC3E}">
        <p14:creationId xmlns:p14="http://schemas.microsoft.com/office/powerpoint/2010/main" val="204755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CA" sz="1600">
                <a:cs typeface="Tahoma" panose="020B0604030504040204" pitchFamily="34" charset="0"/>
              </a:rPr>
              <a:t>1,425 individuals surveyed—immigrants and Canadian-born individuals who had searched for a job/worked in Canada in the past 10 years</a:t>
            </a:r>
            <a:endParaRPr lang="en-US" sz="1600">
              <a:cs typeface="Tahoma" panose="020B0604030504040204" pitchFamily="34" charset="0"/>
            </a:endParaRPr>
          </a:p>
          <a:p>
            <a:endParaRPr lang="en-US" sz="1600">
              <a:cs typeface="Tahoma" panose="020B0604030504040204" pitchFamily="34" charset="0"/>
            </a:endParaRPr>
          </a:p>
        </p:txBody>
      </p:sp>
    </p:spTree>
    <p:extLst>
      <p:ext uri="{BB962C8B-B14F-4D97-AF65-F5344CB8AC3E}">
        <p14:creationId xmlns:p14="http://schemas.microsoft.com/office/powerpoint/2010/main" val="69772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 purp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4190775"/>
            <a:ext cx="5656800" cy="1546500"/>
          </a:xfrm>
          <a:prstGeom prst="rect">
            <a:avLst/>
          </a:prstGeom>
        </p:spPr>
        <p:txBody>
          <a:bodyPr wrap="square" lIns="91425" tIns="91425" rIns="91425" bIns="91425" anchor="t" anchorCtr="0"/>
          <a:lstStyle>
            <a:lvl1pPr lvl="0">
              <a:spcBef>
                <a:spcPct val="0"/>
              </a:spcBef>
              <a:buSzTx/>
              <a:defRPr sz="4800"/>
            </a:lvl1pPr>
            <a:lvl2pPr lvl="1" algn="l">
              <a:spcBef>
                <a:spcPct val="0"/>
              </a:spcBef>
              <a:buSzTx/>
              <a:defRPr sz="6000"/>
            </a:lvl2pPr>
            <a:lvl3pPr lvl="2" algn="l">
              <a:spcBef>
                <a:spcPct val="0"/>
              </a:spcBef>
              <a:buSzTx/>
              <a:defRPr sz="6000"/>
            </a:lvl3pPr>
            <a:lvl4pPr lvl="3" algn="l">
              <a:spcBef>
                <a:spcPct val="0"/>
              </a:spcBef>
              <a:buSzTx/>
              <a:defRPr sz="6000"/>
            </a:lvl4pPr>
            <a:lvl5pPr lvl="4" algn="l">
              <a:spcBef>
                <a:spcPct val="0"/>
              </a:spcBef>
              <a:buSzTx/>
              <a:defRPr sz="6000"/>
            </a:lvl5pPr>
            <a:lvl6pPr lvl="5" algn="l">
              <a:spcBef>
                <a:spcPct val="0"/>
              </a:spcBef>
              <a:buSzTx/>
              <a:defRPr sz="6000"/>
            </a:lvl6pPr>
            <a:lvl7pPr lvl="6" algn="l">
              <a:spcBef>
                <a:spcPct val="0"/>
              </a:spcBef>
              <a:buSzTx/>
              <a:defRPr sz="6000"/>
            </a:lvl7pPr>
            <a:lvl8pPr lvl="7" algn="l">
              <a:spcBef>
                <a:spcPct val="0"/>
              </a:spcBef>
              <a:buSzTx/>
              <a:defRPr sz="6000"/>
            </a:lvl8pPr>
            <a:lvl9pPr lvl="8" algn="l">
              <a:spcBef>
                <a:spcPct val="0"/>
              </a:spcBef>
              <a:buSzTx/>
              <a:defRPr sz="6000"/>
            </a:lvl9pPr>
          </a:lstStyle>
          <a:p>
            <a:endParaRPr/>
          </a:p>
        </p:txBody>
      </p:sp>
      <p:sp>
        <p:nvSpPr>
          <p:cNvPr id="10" name="Shape 10"/>
          <p:cNvSpPr/>
          <p:nvPr/>
        </p:nvSpPr>
        <p:spPr>
          <a:xfrm>
            <a:off x="0" y="0"/>
            <a:ext cx="9144000" cy="3990000"/>
          </a:xfrm>
          <a:prstGeom prst="rect">
            <a:avLst/>
          </a:prstGeom>
          <a:solidFill>
            <a:srgbClr val="20124D">
              <a:alpha val="21540"/>
            </a:srgbClr>
          </a:solidFill>
          <a:ln>
            <a:noFill/>
          </a:ln>
        </p:spPr>
        <p:txBody>
          <a:bodyPr wrap="square" lIns="91425" tIns="91425" rIns="91425" bIns="91425" anchor="ctr" anchorCtr="0">
            <a:noAutofit/>
          </a:bodyPr>
          <a:lstStyle/>
          <a:p>
            <a:pPr lvl="0">
              <a:spcBef>
                <a:spcPct val="0"/>
              </a:spcBef>
              <a:buNone/>
            </a:pPr>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ink-Orange)">
    <p:bg>
      <p:bgPr>
        <a:blipFill dpi="0" rotWithShape="1">
          <a:blip r:embed="rId2">
            <a:lum/>
          </a:blip>
          <a:stretch>
            <a:fillRect l="-28000" t="-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40"/>
            <a:ext cx="8229600" cy="5641848"/>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08CBEA4-2DF9-472D-88A3-65918B4662C7}" type="datetime1">
              <a:rPr lang="en-US" smtClean="0"/>
              <a:t>5/8/2019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56DA062-4F05-430C-9DFE-ED13C882C558}" type="slidenum">
              <a:rPr lang="en-US" smtClean="0"/>
              <a:t>‹#›</a:t>
            </a:fld>
            <a:endParaRPr lang="en-US"/>
          </a:p>
        </p:txBody>
      </p:sp>
    </p:spTree>
    <p:extLst>
      <p:ext uri="{BB962C8B-B14F-4D97-AF65-F5344CB8AC3E}">
        <p14:creationId xmlns:p14="http://schemas.microsoft.com/office/powerpoint/2010/main" val="7205991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 hot">
    <p:bg>
      <p:bgPr>
        <a:gradFill flip="none" rotWithShape="1">
          <a:gsLst>
            <a:gs pos="0">
              <a:srgbClr val="FFC000"/>
            </a:gs>
            <a:gs pos="11000">
              <a:srgbClr val="F56032"/>
            </a:gs>
            <a:gs pos="30000">
              <a:srgbClr val="EA0064"/>
            </a:gs>
          </a:gsLst>
          <a:lin ang="2700000" scaled="1"/>
        </a:gradFill>
        <a:effectLst/>
      </p:bgPr>
    </p:bg>
    <p:spTree>
      <p:nvGrpSpPr>
        <p:cNvPr id="1" name="Shape 117"/>
        <p:cNvGrpSpPr/>
        <p:nvPr/>
      </p:nvGrpSpPr>
      <p:grpSpPr>
        <a:xfrm>
          <a:off x="0" y="0"/>
          <a:ext cx="0" cy="0"/>
          <a:chOff x="0" y="0"/>
          <a:chExt cx="0" cy="0"/>
        </a:xfrm>
      </p:grpSpPr>
      <p:sp>
        <p:nvSpPr>
          <p:cNvPr id="2" name="TextBox 1"/>
          <p:cNvSpPr txBox="1"/>
          <p:nvPr userDrawn="1"/>
        </p:nvSpPr>
        <p:spPr>
          <a:xfrm>
            <a:off x="5943600" y="6453809"/>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382963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ho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4190775"/>
            <a:ext cx="5656800" cy="1546500"/>
          </a:xfrm>
          <a:prstGeom prst="rect">
            <a:avLst/>
          </a:prstGeom>
        </p:spPr>
        <p:txBody>
          <a:bodyPr wrap="square" lIns="91425" tIns="91425" rIns="91425" bIns="91425" anchor="t" anchorCtr="0"/>
          <a:lstStyle>
            <a:lvl1pPr lvl="0" rtl="0">
              <a:spcBef>
                <a:spcPct val="0"/>
              </a:spcBef>
              <a:buSzTx/>
              <a:defRPr sz="4800"/>
            </a:lvl1pPr>
            <a:lvl2pPr lvl="1" algn="l" rtl="0">
              <a:spcBef>
                <a:spcPct val="0"/>
              </a:spcBef>
              <a:buSzTx/>
              <a:defRPr sz="6000"/>
            </a:lvl2pPr>
            <a:lvl3pPr lvl="2" algn="l" rtl="0">
              <a:spcBef>
                <a:spcPct val="0"/>
              </a:spcBef>
              <a:buSzTx/>
              <a:defRPr sz="6000"/>
            </a:lvl3pPr>
            <a:lvl4pPr lvl="3" algn="l" rtl="0">
              <a:spcBef>
                <a:spcPct val="0"/>
              </a:spcBef>
              <a:buSzTx/>
              <a:defRPr sz="6000"/>
            </a:lvl4pPr>
            <a:lvl5pPr lvl="4" algn="l" rtl="0">
              <a:spcBef>
                <a:spcPct val="0"/>
              </a:spcBef>
              <a:buSzTx/>
              <a:defRPr sz="6000"/>
            </a:lvl5pPr>
            <a:lvl6pPr lvl="5" algn="l" rtl="0">
              <a:spcBef>
                <a:spcPct val="0"/>
              </a:spcBef>
              <a:buSzTx/>
              <a:defRPr sz="6000"/>
            </a:lvl6pPr>
            <a:lvl7pPr lvl="6" algn="l" rtl="0">
              <a:spcBef>
                <a:spcPct val="0"/>
              </a:spcBef>
              <a:buSzTx/>
              <a:defRPr sz="6000"/>
            </a:lvl7pPr>
            <a:lvl8pPr lvl="7" algn="l" rtl="0">
              <a:spcBef>
                <a:spcPct val="0"/>
              </a:spcBef>
              <a:buSzTx/>
              <a:defRPr sz="6000"/>
            </a:lvl8pPr>
            <a:lvl9pPr lvl="8" algn="l" rtl="0">
              <a:spcBef>
                <a:spcPct val="0"/>
              </a:spcBef>
              <a:buSzTx/>
              <a:defRPr sz="6000"/>
            </a:lvl9pPr>
          </a:lstStyle>
          <a:p>
            <a:endParaRPr/>
          </a:p>
        </p:txBody>
      </p:sp>
      <p:sp>
        <p:nvSpPr>
          <p:cNvPr id="13" name="Shape 13"/>
          <p:cNvSpPr/>
          <p:nvPr/>
        </p:nvSpPr>
        <p:spPr>
          <a:xfrm>
            <a:off x="0" y="0"/>
            <a:ext cx="9144000" cy="3990000"/>
          </a:xfrm>
          <a:prstGeom prst="rect">
            <a:avLst/>
          </a:prstGeom>
          <a:solidFill>
            <a:srgbClr val="4C1130">
              <a:alpha val="17690"/>
            </a:srgbClr>
          </a:solidFill>
          <a:ln>
            <a:noFill/>
          </a:ln>
        </p:spPr>
        <p:txBody>
          <a:bodyPr wrap="square" lIns="91425" tIns="91425" rIns="91425" bIns="91425" anchor="ctr" anchorCtr="0">
            <a:noAutofit/>
          </a:bodyPr>
          <a:lstStyle/>
          <a:p>
            <a:pPr lvl="0">
              <a:spcBef>
                <a:spcPct val="0"/>
              </a:spcBef>
              <a:buNone/>
            </a:pPr>
            <a:endParaRPr/>
          </a:p>
        </p:txBody>
      </p:sp>
      <p:sp>
        <p:nvSpPr>
          <p:cNvPr id="4" name="TextBox 3"/>
          <p:cNvSpPr txBox="1"/>
          <p:nvPr userDrawn="1"/>
        </p:nvSpPr>
        <p:spPr>
          <a:xfrm>
            <a:off x="4370663" y="6453809"/>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ubtitle - ho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1728300"/>
          </a:xfrm>
          <a:prstGeom prst="rect">
            <a:avLst/>
          </a:prstGeom>
          <a:solidFill>
            <a:srgbClr val="4C1130">
              <a:alpha val="17690"/>
            </a:srgbClr>
          </a:solidFill>
          <a:ln>
            <a:noFill/>
          </a:ln>
        </p:spPr>
        <p:txBody>
          <a:bodyPr wrap="square" lIns="91425" tIns="91425" rIns="91425" bIns="91425" anchor="ctr" anchorCtr="0">
            <a:noAutofit/>
          </a:bodyPr>
          <a:lstStyle/>
          <a:p>
            <a:pPr lvl="0">
              <a:spcBef>
                <a:spcPct val="0"/>
              </a:spcBef>
              <a:buNone/>
            </a:pPr>
            <a:endParaRPr/>
          </a:p>
        </p:txBody>
      </p:sp>
      <p:sp>
        <p:nvSpPr>
          <p:cNvPr id="23" name="Shape 23"/>
          <p:cNvSpPr txBox="1">
            <a:spLocks noGrp="1"/>
          </p:cNvSpPr>
          <p:nvPr>
            <p:ph type="ctrTitle"/>
          </p:nvPr>
        </p:nvSpPr>
        <p:spPr>
          <a:xfrm>
            <a:off x="685800" y="1196725"/>
            <a:ext cx="5878800" cy="1546500"/>
          </a:xfrm>
          <a:prstGeom prst="rect">
            <a:avLst/>
          </a:prstGeom>
        </p:spPr>
        <p:txBody>
          <a:bodyPr wrap="square" lIns="91425" tIns="91425" rIns="91425" bIns="91425" anchor="b" anchorCtr="0"/>
          <a:lstStyle>
            <a:lvl1pPr lvl="0" rtl="0">
              <a:spcBef>
                <a:spcPct val="0"/>
              </a:spcBef>
              <a:buSzTx/>
              <a:defRPr sz="3600"/>
            </a:lvl1pPr>
            <a:lvl2pPr lvl="1" algn="ctr" rtl="0">
              <a:spcBef>
                <a:spcPct val="0"/>
              </a:spcBef>
              <a:buSzTx/>
              <a:defRPr sz="3600"/>
            </a:lvl2pPr>
            <a:lvl3pPr lvl="2" algn="ctr" rtl="0">
              <a:spcBef>
                <a:spcPct val="0"/>
              </a:spcBef>
              <a:buSzTx/>
              <a:defRPr sz="3600"/>
            </a:lvl3pPr>
            <a:lvl4pPr lvl="3" algn="ctr" rtl="0">
              <a:spcBef>
                <a:spcPct val="0"/>
              </a:spcBef>
              <a:buSzTx/>
              <a:defRPr sz="3600"/>
            </a:lvl4pPr>
            <a:lvl5pPr lvl="4" algn="ctr" rtl="0">
              <a:spcBef>
                <a:spcPct val="0"/>
              </a:spcBef>
              <a:buSzTx/>
              <a:defRPr sz="3600"/>
            </a:lvl5pPr>
            <a:lvl6pPr lvl="5" algn="ctr" rtl="0">
              <a:spcBef>
                <a:spcPct val="0"/>
              </a:spcBef>
              <a:buSzTx/>
              <a:defRPr sz="3600"/>
            </a:lvl6pPr>
            <a:lvl7pPr lvl="6" algn="ctr" rtl="0">
              <a:spcBef>
                <a:spcPct val="0"/>
              </a:spcBef>
              <a:buSzTx/>
              <a:defRPr sz="3600"/>
            </a:lvl7pPr>
            <a:lvl8pPr lvl="7" algn="ctr" rtl="0">
              <a:spcBef>
                <a:spcPct val="0"/>
              </a:spcBef>
              <a:buSzTx/>
              <a:defRPr sz="3600"/>
            </a:lvl8pPr>
            <a:lvl9pPr lvl="8" algn="ctr" rtl="0">
              <a:spcBef>
                <a:spcPct val="0"/>
              </a:spcBef>
              <a:buSzTx/>
              <a:defRPr sz="3600"/>
            </a:lvl9pPr>
          </a:lstStyle>
          <a:p>
            <a:endParaRPr/>
          </a:p>
        </p:txBody>
      </p:sp>
      <p:sp>
        <p:nvSpPr>
          <p:cNvPr id="24" name="Shape 24"/>
          <p:cNvSpPr txBox="1">
            <a:spLocks noGrp="1"/>
          </p:cNvSpPr>
          <p:nvPr>
            <p:ph type="subTitle" idx="1"/>
          </p:nvPr>
        </p:nvSpPr>
        <p:spPr>
          <a:xfrm>
            <a:off x="685800" y="2719946"/>
            <a:ext cx="5878800" cy="1046400"/>
          </a:xfrm>
          <a:prstGeom prst="rect">
            <a:avLst/>
          </a:prstGeom>
        </p:spPr>
        <p:txBody>
          <a:bodyPr wrap="square" lIns="91425" tIns="91425" rIns="91425" bIns="91425" anchor="t" anchorCtr="0"/>
          <a:lstStyle>
            <a:lvl1pPr lvl="0" rtl="0">
              <a:spcBef>
                <a:spcPct val="0"/>
              </a:spcBef>
              <a:buClr>
                <a:srgbClr val="FFFFFF"/>
              </a:buClr>
              <a:buSzTx/>
              <a:buFont typeface="Homemade Apple"/>
              <a:buNone/>
              <a:defRPr sz="1800">
                <a:solidFill>
                  <a:srgbClr val="FFFFFF"/>
                </a:solidFill>
                <a:latin typeface="Homemade Apple"/>
                <a:ea typeface="Homemade Apple"/>
                <a:cs typeface="Homemade Apple"/>
                <a:sym typeface="Homemade Apple"/>
              </a:defRPr>
            </a:lvl1pPr>
            <a:lvl2pPr lvl="1"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2pPr>
            <a:lvl3pPr lvl="2"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3pPr>
            <a:lvl4pPr lvl="3"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4pPr>
            <a:lvl5pPr lvl="4"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5pPr>
            <a:lvl6pPr lvl="5"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6pPr>
            <a:lvl7pPr lvl="6"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7pPr>
            <a:lvl8pPr lvl="7"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8pPr>
            <a:lvl9pPr lvl="8" algn="ctr" rtl="0">
              <a:spcBef>
                <a:spcPct val="0"/>
              </a:spcBef>
              <a:buClr>
                <a:schemeClr val="dk2"/>
              </a:buClr>
              <a:buFont typeface="Homemade Apple"/>
              <a:buNone/>
              <a:defRPr>
                <a:solidFill>
                  <a:schemeClr val="dk2"/>
                </a:solidFill>
                <a:latin typeface="Homemade Apple"/>
                <a:ea typeface="Homemade Apple"/>
                <a:cs typeface="Homemade Apple"/>
                <a:sym typeface="Homemade Apple"/>
              </a:defRPr>
            </a:lvl9pPr>
          </a:lstStyle>
          <a:p>
            <a:endParaRPr/>
          </a:p>
        </p:txBody>
      </p:sp>
      <p:sp>
        <p:nvSpPr>
          <p:cNvPr id="5" name="TextBox 4"/>
          <p:cNvSpPr txBox="1"/>
          <p:nvPr userDrawn="1"/>
        </p:nvSpPr>
        <p:spPr>
          <a:xfrm>
            <a:off x="4370663" y="6453809"/>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2 columns - ho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Shape 63"/>
          <p:cNvSpPr/>
          <p:nvPr/>
        </p:nvSpPr>
        <p:spPr>
          <a:xfrm>
            <a:off x="0" y="0"/>
            <a:ext cx="9144000" cy="1070400"/>
          </a:xfrm>
          <a:prstGeom prst="rect">
            <a:avLst/>
          </a:prstGeom>
          <a:solidFill>
            <a:srgbClr val="4C1130">
              <a:alpha val="17690"/>
            </a:srgbClr>
          </a:solidFill>
          <a:ln>
            <a:noFill/>
          </a:ln>
        </p:spPr>
        <p:txBody>
          <a:bodyPr wrap="square" lIns="91425" tIns="91425" rIns="91425" bIns="91425" anchor="ctr" anchorCtr="0">
            <a:noAutofit/>
          </a:bodyPr>
          <a:lstStyle/>
          <a:p>
            <a:pPr lvl="0">
              <a:spcBef>
                <a:spcPct val="0"/>
              </a:spcBef>
              <a:buNone/>
            </a:pPr>
            <a:endParaRPr/>
          </a:p>
        </p:txBody>
      </p:sp>
      <p:sp>
        <p:nvSpPr>
          <p:cNvPr id="64" name="Shape 64"/>
          <p:cNvSpPr txBox="1">
            <a:spLocks noGrp="1"/>
          </p:cNvSpPr>
          <p:nvPr>
            <p:ph type="title"/>
          </p:nvPr>
        </p:nvSpPr>
        <p:spPr>
          <a:xfrm>
            <a:off x="1115100" y="428125"/>
            <a:ext cx="7571700" cy="506100"/>
          </a:xfrm>
          <a:prstGeom prst="rect">
            <a:avLst/>
          </a:prstGeom>
        </p:spPr>
        <p:txBody>
          <a:bodyPr wrap="square" lIns="91425" tIns="91425" rIns="91425" bIns="91425" anchor="b" anchorCtr="0"/>
          <a:lstStyle>
            <a:lvl1pPr lvl="0" rtl="0">
              <a:spcBef>
                <a:spcPct val="0"/>
              </a:spcBef>
              <a:defRPr/>
            </a:lvl1pPr>
            <a:lvl2pPr lvl="1" rtl="0">
              <a:spcBef>
                <a:spcPct val="0"/>
              </a:spcBef>
              <a:defRPr/>
            </a:lvl2pPr>
            <a:lvl3pPr lvl="2" rtl="0">
              <a:spcBef>
                <a:spcPct val="0"/>
              </a:spcBef>
              <a:defRPr/>
            </a:lvl3pPr>
            <a:lvl4pPr lvl="3" rtl="0">
              <a:spcBef>
                <a:spcPct val="0"/>
              </a:spcBef>
              <a:defRPr/>
            </a:lvl4pPr>
            <a:lvl5pPr lvl="4" rtl="0">
              <a:spcBef>
                <a:spcPct val="0"/>
              </a:spcBef>
              <a:defRPr/>
            </a:lvl5pPr>
            <a:lvl6pPr lvl="5" rtl="0">
              <a:spcBef>
                <a:spcPct val="0"/>
              </a:spcBef>
              <a:defRPr/>
            </a:lvl6pPr>
            <a:lvl7pPr lvl="6" rtl="0">
              <a:spcBef>
                <a:spcPct val="0"/>
              </a:spcBef>
              <a:defRPr/>
            </a:lvl7pPr>
            <a:lvl8pPr lvl="7" rtl="0">
              <a:spcBef>
                <a:spcPct val="0"/>
              </a:spcBef>
              <a:defRPr/>
            </a:lvl8pPr>
            <a:lvl9pPr lvl="8" rtl="0">
              <a:spcBef>
                <a:spcPct val="0"/>
              </a:spcBef>
              <a:defRPr/>
            </a:lvl9pPr>
          </a:lstStyle>
          <a:p>
            <a:endParaRPr/>
          </a:p>
        </p:txBody>
      </p:sp>
      <p:sp>
        <p:nvSpPr>
          <p:cNvPr id="65" name="Shape 65"/>
          <p:cNvSpPr txBox="1">
            <a:spLocks noGrp="1"/>
          </p:cNvSpPr>
          <p:nvPr>
            <p:ph type="body" idx="1"/>
          </p:nvPr>
        </p:nvSpPr>
        <p:spPr>
          <a:xfrm>
            <a:off x="1115100" y="1676400"/>
            <a:ext cx="3355800" cy="4967700"/>
          </a:xfrm>
          <a:prstGeom prst="rect">
            <a:avLst/>
          </a:prstGeom>
        </p:spPr>
        <p:txBody>
          <a:bodyPr wrap="square" lIns="91425" tIns="91425" rIns="91425" bIns="91425" anchor="t" anchorCtr="0"/>
          <a:lstStyle>
            <a:lvl1pPr lvl="0" rtl="0">
              <a:spcBef>
                <a:spcPct val="0"/>
              </a:spcBef>
              <a:defRPr/>
            </a:lvl1pPr>
            <a:lvl2pPr lvl="1" rtl="0">
              <a:spcBef>
                <a:spcPct val="0"/>
              </a:spcBef>
              <a:defRPr/>
            </a:lvl2pPr>
            <a:lvl3pPr lvl="2" rtl="0">
              <a:spcBef>
                <a:spcPct val="0"/>
              </a:spcBef>
              <a:defRPr/>
            </a:lvl3pPr>
            <a:lvl4pPr lvl="3" rtl="0">
              <a:spcBef>
                <a:spcPct val="0"/>
              </a:spcBef>
              <a:defRPr/>
            </a:lvl4pPr>
            <a:lvl5pPr lvl="4" rtl="0">
              <a:spcBef>
                <a:spcPct val="0"/>
              </a:spcBef>
              <a:defRPr/>
            </a:lvl5pPr>
            <a:lvl6pPr lvl="5" rtl="0">
              <a:spcBef>
                <a:spcPct val="0"/>
              </a:spcBef>
              <a:defRPr/>
            </a:lvl6pPr>
            <a:lvl7pPr lvl="6" rtl="0">
              <a:spcBef>
                <a:spcPct val="0"/>
              </a:spcBef>
              <a:defRPr/>
            </a:lvl7pPr>
            <a:lvl8pPr lvl="7" rtl="0">
              <a:spcBef>
                <a:spcPct val="0"/>
              </a:spcBef>
              <a:defRPr/>
            </a:lvl8pPr>
            <a:lvl9pPr lvl="8" rtl="0">
              <a:spcBef>
                <a:spcPct val="0"/>
              </a:spcBef>
              <a:defRPr/>
            </a:lvl9pPr>
          </a:lstStyle>
          <a:p>
            <a:endParaRPr/>
          </a:p>
        </p:txBody>
      </p:sp>
      <p:sp>
        <p:nvSpPr>
          <p:cNvPr id="66" name="Shape 66"/>
          <p:cNvSpPr txBox="1">
            <a:spLocks noGrp="1"/>
          </p:cNvSpPr>
          <p:nvPr>
            <p:ph type="body" idx="2"/>
          </p:nvPr>
        </p:nvSpPr>
        <p:spPr>
          <a:xfrm>
            <a:off x="4673042" y="1676400"/>
            <a:ext cx="3355800" cy="4967700"/>
          </a:xfrm>
          <a:prstGeom prst="rect">
            <a:avLst/>
          </a:prstGeom>
        </p:spPr>
        <p:txBody>
          <a:bodyPr wrap="square" lIns="91425" tIns="91425" rIns="91425" bIns="91425" anchor="t" anchorCtr="0"/>
          <a:lstStyle>
            <a:lvl1pPr lvl="0" rtl="0">
              <a:spcBef>
                <a:spcPct val="0"/>
              </a:spcBef>
              <a:defRPr/>
            </a:lvl1pPr>
            <a:lvl2pPr lvl="1" rtl="0">
              <a:spcBef>
                <a:spcPct val="0"/>
              </a:spcBef>
              <a:defRPr/>
            </a:lvl2pPr>
            <a:lvl3pPr lvl="2" rtl="0">
              <a:spcBef>
                <a:spcPct val="0"/>
              </a:spcBef>
              <a:defRPr/>
            </a:lvl3pPr>
            <a:lvl4pPr lvl="3" rtl="0">
              <a:spcBef>
                <a:spcPct val="0"/>
              </a:spcBef>
              <a:defRPr/>
            </a:lvl4pPr>
            <a:lvl5pPr lvl="4" rtl="0">
              <a:spcBef>
                <a:spcPct val="0"/>
              </a:spcBef>
              <a:defRPr/>
            </a:lvl5pPr>
            <a:lvl6pPr lvl="5" rtl="0">
              <a:spcBef>
                <a:spcPct val="0"/>
              </a:spcBef>
              <a:defRPr/>
            </a:lvl6pPr>
            <a:lvl7pPr lvl="6" rtl="0">
              <a:spcBef>
                <a:spcPct val="0"/>
              </a:spcBef>
              <a:defRPr/>
            </a:lvl7pPr>
            <a:lvl8pPr lvl="7" rtl="0">
              <a:spcBef>
                <a:spcPct val="0"/>
              </a:spcBef>
              <a:defRPr/>
            </a:lvl8pPr>
            <a:lvl9pPr lvl="8" rtl="0">
              <a:spcBef>
                <a:spcPct val="0"/>
              </a:spcBef>
              <a:defRPr/>
            </a:lvl9pPr>
          </a:lstStyle>
          <a:p>
            <a:endParaRPr/>
          </a:p>
        </p:txBody>
      </p:sp>
      <p:sp>
        <p:nvSpPr>
          <p:cNvPr id="67" name="Shape 67"/>
          <p:cNvSpPr/>
          <p:nvPr/>
        </p:nvSpPr>
        <p:spPr>
          <a:xfrm>
            <a:off x="694185" y="556680"/>
            <a:ext cx="365350" cy="336633"/>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wrap="square" lIns="91425" tIns="91425" rIns="91425" bIns="91425" anchor="ctr" anchorCtr="0">
            <a:noAutofit/>
          </a:bodyPr>
          <a:lstStyle/>
          <a:p>
            <a:pPr lvl="0">
              <a:spcBef>
                <a:spcPct val="0"/>
              </a:spcBef>
              <a:buNone/>
            </a:pPr>
            <a:endParaRPr/>
          </a:p>
        </p:txBody>
      </p:sp>
      <p:sp>
        <p:nvSpPr>
          <p:cNvPr id="7" name="TextBox 6"/>
          <p:cNvSpPr txBox="1"/>
          <p:nvPr userDrawn="1"/>
        </p:nvSpPr>
        <p:spPr>
          <a:xfrm>
            <a:off x="4370663" y="6453809"/>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lank - hot">
    <p:bg>
      <p:bgPr>
        <a:blipFill dpi="0" rotWithShape="1">
          <a:blip r:embed="rId2">
            <a:alphaModFix amt="94000"/>
            <a:lum/>
          </a:blip>
          <a:stretch>
            <a:fillRect/>
          </a:stretch>
        </a:blipFill>
        <a:effectLst/>
      </p:bgPr>
    </p:bg>
    <p:spTree>
      <p:nvGrpSpPr>
        <p:cNvPr id="1" name="Shape 117"/>
        <p:cNvGrpSpPr/>
        <p:nvPr/>
      </p:nvGrpSpPr>
      <p:grpSpPr>
        <a:xfrm>
          <a:off x="0" y="0"/>
          <a:ext cx="0" cy="0"/>
          <a:chOff x="0" y="0"/>
          <a:chExt cx="0" cy="0"/>
        </a:xfrm>
      </p:grpSpPr>
      <p:sp>
        <p:nvSpPr>
          <p:cNvPr id="2" name="TextBox 1"/>
          <p:cNvSpPr txBox="1"/>
          <p:nvPr userDrawn="1"/>
        </p:nvSpPr>
        <p:spPr>
          <a:xfrm>
            <a:off x="5943600" y="6453809"/>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198104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1">
          <a:gsLst>
            <a:gs pos="0">
              <a:schemeClr val="bg1">
                <a:tint val="80000"/>
                <a:satMod val="300000"/>
              </a:schemeClr>
            </a:gs>
            <a:gs pos="100000">
              <a:srgbClr val="BABABA"/>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FDBAA-8977-47F3-917B-7D1FCE37F8BF}"/>
              </a:ext>
            </a:extLst>
          </p:cNvPr>
          <p:cNvSpPr>
            <a:spLocks noGrp="1"/>
          </p:cNvSpPr>
          <p:nvPr>
            <p:ph type="title"/>
          </p:nvPr>
        </p:nvSpPr>
        <p:spPr/>
        <p:txBody>
          <a:bodyPr/>
          <a:lstStyle/>
          <a:p>
            <a:r>
              <a:rPr lang="en-US"/>
              <a:t>Click to edit Master title style</a:t>
            </a:r>
            <a:endParaRPr lang="en-CA"/>
          </a:p>
        </p:txBody>
      </p:sp>
      <p:sp>
        <p:nvSpPr>
          <p:cNvPr id="3" name="TextBox 2"/>
          <p:cNvSpPr txBox="1"/>
          <p:nvPr userDrawn="1"/>
        </p:nvSpPr>
        <p:spPr>
          <a:xfrm>
            <a:off x="4370663" y="6453809"/>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79376313"/>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 cold">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p:nvPr/>
        </p:nvSpPr>
        <p:spPr>
          <a:xfrm>
            <a:off x="0" y="6295100"/>
            <a:ext cx="9144000" cy="562800"/>
          </a:xfrm>
          <a:prstGeom prst="rect">
            <a:avLst/>
          </a:prstGeom>
          <a:solidFill>
            <a:srgbClr val="1C4587">
              <a:alpha val="35380"/>
            </a:srgbClr>
          </a:solidFill>
          <a:ln>
            <a:noFill/>
          </a:ln>
        </p:spPr>
        <p:txBody>
          <a:bodyPr wrap="square" lIns="91425" tIns="91425" rIns="91425" bIns="91425" anchor="ctr" anchorCtr="0">
            <a:noAutofit/>
          </a:bodyPr>
          <a:lstStyle/>
          <a:p>
            <a:pPr lvl="0">
              <a:spcBef>
                <a:spcPct val="0"/>
              </a:spcBef>
              <a:buNone/>
            </a:pPr>
            <a:endParaRPr/>
          </a:p>
        </p:txBody>
      </p:sp>
      <p:sp>
        <p:nvSpPr>
          <p:cNvPr id="115" name="Shape 115"/>
          <p:cNvSpPr txBox="1">
            <a:spLocks noGrp="1"/>
          </p:cNvSpPr>
          <p:nvPr>
            <p:ph type="title"/>
          </p:nvPr>
        </p:nvSpPr>
        <p:spPr>
          <a:xfrm>
            <a:off x="0" y="6247250"/>
            <a:ext cx="9144000" cy="506100"/>
          </a:xfrm>
          <a:prstGeom prst="rect">
            <a:avLst/>
          </a:prstGeom>
        </p:spPr>
        <p:txBody>
          <a:bodyPr wrap="square" lIns="91425" tIns="91425" rIns="91425" bIns="91425" anchor="b" anchorCtr="0"/>
          <a:lstStyle>
            <a:lvl1pPr lvl="0" algn="ctr" rtl="0">
              <a:spcBef>
                <a:spcPct val="0"/>
              </a:spcBef>
              <a:buSzTx/>
              <a:defRPr sz="1400"/>
            </a:lvl1pPr>
            <a:lvl2pPr lvl="1" rtl="0">
              <a:spcBef>
                <a:spcPct val="0"/>
              </a:spcBef>
              <a:buSzTx/>
              <a:defRPr sz="1400"/>
            </a:lvl2pPr>
            <a:lvl3pPr lvl="2" rtl="0">
              <a:spcBef>
                <a:spcPct val="0"/>
              </a:spcBef>
              <a:buSzTx/>
              <a:defRPr sz="1400"/>
            </a:lvl3pPr>
            <a:lvl4pPr lvl="3" rtl="0">
              <a:spcBef>
                <a:spcPct val="0"/>
              </a:spcBef>
              <a:buSzTx/>
              <a:defRPr sz="1400"/>
            </a:lvl4pPr>
            <a:lvl5pPr lvl="4" rtl="0">
              <a:spcBef>
                <a:spcPct val="0"/>
              </a:spcBef>
              <a:buSzTx/>
              <a:defRPr sz="1400"/>
            </a:lvl5pPr>
            <a:lvl6pPr lvl="5" rtl="0">
              <a:spcBef>
                <a:spcPct val="0"/>
              </a:spcBef>
              <a:buSzTx/>
              <a:defRPr sz="1400"/>
            </a:lvl6pPr>
            <a:lvl7pPr lvl="6" rtl="0">
              <a:spcBef>
                <a:spcPct val="0"/>
              </a:spcBef>
              <a:buSzTx/>
              <a:defRPr sz="1400"/>
            </a:lvl7pPr>
            <a:lvl8pPr lvl="7" rtl="0">
              <a:spcBef>
                <a:spcPct val="0"/>
              </a:spcBef>
              <a:buSzTx/>
              <a:defRPr sz="1400"/>
            </a:lvl8pPr>
            <a:lvl9pPr lvl="8" rtl="0">
              <a:spcBef>
                <a:spcPct val="0"/>
              </a:spcBef>
              <a:buSzTx/>
              <a:defRPr sz="1400"/>
            </a:lvl9pPr>
          </a:lstStyle>
          <a:p>
            <a:endParaRPr/>
          </a:p>
        </p:txBody>
      </p:sp>
      <p:sp>
        <p:nvSpPr>
          <p:cNvPr id="4" name="TextBox 3"/>
          <p:cNvSpPr txBox="1"/>
          <p:nvPr userDrawn="1"/>
        </p:nvSpPr>
        <p:spPr>
          <a:xfrm>
            <a:off x="5943600" y="6497848"/>
            <a:ext cx="402674" cy="307777"/>
          </a:xfrm>
          <a:prstGeom prst="rect">
            <a:avLst/>
          </a:prstGeom>
          <a:noFill/>
        </p:spPr>
        <p:txBody>
          <a:bodyPr wrap="none" rtlCol="0">
            <a:spAutoFit/>
          </a:bodyPr>
          <a:lstStyle/>
          <a:p>
            <a:fld id="{5D2E4CF1-BDDC-45D7-96C0-16EA4C85245C}" type="slidenum">
              <a:rPr lang="en-US" smtClean="0">
                <a:solidFill>
                  <a:schemeClr val="bg1"/>
                </a:solidFill>
                <a:latin typeface="Helvetica" panose="020B0604020202020204" pitchFamily="34" charset="0"/>
                <a:cs typeface="Helvetica" panose="020B0604020202020204" pitchFamily="34" charset="0"/>
              </a:rPr>
              <a:t>‹#›</a:t>
            </a:fld>
            <a:endParaRPr lang="en-US">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571520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 ho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p:nvPr/>
        </p:nvSpPr>
        <p:spPr>
          <a:xfrm>
            <a:off x="3890100" y="0"/>
            <a:ext cx="1363800" cy="2655900"/>
          </a:xfrm>
          <a:prstGeom prst="rect">
            <a:avLst/>
          </a:prstGeom>
          <a:solidFill>
            <a:srgbClr val="4C1130">
              <a:alpha val="17690"/>
            </a:srgbClr>
          </a:solidFill>
          <a:ln>
            <a:noFill/>
          </a:ln>
        </p:spPr>
        <p:txBody>
          <a:bodyPr wrap="square" lIns="91425" tIns="91425" rIns="91425" bIns="91425" anchor="ctr" anchorCtr="0">
            <a:noAutofit/>
          </a:bodyPr>
          <a:lstStyle/>
          <a:p>
            <a:pPr lvl="0">
              <a:spcBef>
                <a:spcPct val="0"/>
              </a:spcBef>
              <a:buNone/>
            </a:pPr>
            <a:endParaRPr/>
          </a:p>
        </p:txBody>
      </p:sp>
      <p:sp>
        <p:nvSpPr>
          <p:cNvPr id="35" name="Shape 35"/>
          <p:cNvSpPr txBox="1">
            <a:spLocks noGrp="1"/>
          </p:cNvSpPr>
          <p:nvPr>
            <p:ph type="body" idx="1"/>
          </p:nvPr>
        </p:nvSpPr>
        <p:spPr>
          <a:xfrm>
            <a:off x="1524450" y="2882400"/>
            <a:ext cx="6095100" cy="1093200"/>
          </a:xfrm>
          <a:prstGeom prst="rect">
            <a:avLst/>
          </a:prstGeom>
        </p:spPr>
        <p:txBody>
          <a:bodyPr wrap="square" lIns="91425" tIns="91425" rIns="91425" bIns="91425" anchor="t" anchorCtr="0"/>
          <a:lstStyle>
            <a:lvl1pPr lvl="0" algn="ctr" rtl="0">
              <a:spcBef>
                <a:spcPct val="0"/>
              </a:spcBef>
              <a:buFont typeface="Homemade Apple"/>
              <a:defRPr>
                <a:latin typeface="Homemade Apple"/>
                <a:ea typeface="Homemade Apple"/>
                <a:cs typeface="Homemade Apple"/>
                <a:sym typeface="Homemade Apple"/>
              </a:defRPr>
            </a:lvl1pPr>
            <a:lvl2pPr lvl="1" algn="ctr" rtl="0">
              <a:spcBef>
                <a:spcPct val="0"/>
              </a:spcBef>
              <a:buFont typeface="Homemade Apple"/>
              <a:defRPr>
                <a:latin typeface="Homemade Apple"/>
                <a:ea typeface="Homemade Apple"/>
                <a:cs typeface="Homemade Apple"/>
                <a:sym typeface="Homemade Apple"/>
              </a:defRPr>
            </a:lvl2pPr>
            <a:lvl3pPr lvl="2" algn="ctr" rtl="0">
              <a:spcBef>
                <a:spcPct val="0"/>
              </a:spcBef>
              <a:buFont typeface="Homemade Apple"/>
              <a:defRPr>
                <a:latin typeface="Homemade Apple"/>
                <a:ea typeface="Homemade Apple"/>
                <a:cs typeface="Homemade Apple"/>
                <a:sym typeface="Homemade Apple"/>
              </a:defRPr>
            </a:lvl3pPr>
            <a:lvl4pPr lvl="3" algn="ctr" rtl="0">
              <a:spcBef>
                <a:spcPct val="0"/>
              </a:spcBef>
              <a:buFont typeface="Homemade Apple"/>
              <a:defRPr>
                <a:latin typeface="Homemade Apple"/>
                <a:ea typeface="Homemade Apple"/>
                <a:cs typeface="Homemade Apple"/>
                <a:sym typeface="Homemade Apple"/>
              </a:defRPr>
            </a:lvl4pPr>
            <a:lvl5pPr lvl="4" algn="ctr" rtl="0">
              <a:spcBef>
                <a:spcPct val="0"/>
              </a:spcBef>
              <a:buFont typeface="Homemade Apple"/>
              <a:defRPr>
                <a:latin typeface="Homemade Apple"/>
                <a:ea typeface="Homemade Apple"/>
                <a:cs typeface="Homemade Apple"/>
                <a:sym typeface="Homemade Apple"/>
              </a:defRPr>
            </a:lvl5pPr>
            <a:lvl6pPr lvl="5" algn="ctr" rtl="0">
              <a:spcBef>
                <a:spcPct val="0"/>
              </a:spcBef>
              <a:buFont typeface="Homemade Apple"/>
              <a:defRPr>
                <a:latin typeface="Homemade Apple"/>
                <a:ea typeface="Homemade Apple"/>
                <a:cs typeface="Homemade Apple"/>
                <a:sym typeface="Homemade Apple"/>
              </a:defRPr>
            </a:lvl6pPr>
            <a:lvl7pPr lvl="6" algn="ctr" rtl="0">
              <a:spcBef>
                <a:spcPct val="0"/>
              </a:spcBef>
              <a:buFont typeface="Homemade Apple"/>
              <a:defRPr>
                <a:latin typeface="Homemade Apple"/>
                <a:ea typeface="Homemade Apple"/>
                <a:cs typeface="Homemade Apple"/>
                <a:sym typeface="Homemade Apple"/>
              </a:defRPr>
            </a:lvl7pPr>
            <a:lvl8pPr lvl="7" algn="ctr" rtl="0">
              <a:spcBef>
                <a:spcPct val="0"/>
              </a:spcBef>
              <a:buFont typeface="Homemade Apple"/>
              <a:defRPr>
                <a:latin typeface="Homemade Apple"/>
                <a:ea typeface="Homemade Apple"/>
                <a:cs typeface="Homemade Apple"/>
                <a:sym typeface="Homemade Apple"/>
              </a:defRPr>
            </a:lvl8pPr>
            <a:lvl9pPr lvl="8" algn="ctr" rtl="0">
              <a:spcBef>
                <a:spcPct val="0"/>
              </a:spcBef>
              <a:buFont typeface="Homemade Apple"/>
              <a:defRPr>
                <a:latin typeface="Homemade Apple"/>
                <a:ea typeface="Homemade Apple"/>
                <a:cs typeface="Homemade Apple"/>
                <a:sym typeface="Homemade Apple"/>
              </a:defRPr>
            </a:lvl9pPr>
          </a:lstStyle>
          <a:p>
            <a:endParaRPr/>
          </a:p>
        </p:txBody>
      </p:sp>
      <p:sp>
        <p:nvSpPr>
          <p:cNvPr id="36" name="Shape 36"/>
          <p:cNvSpPr/>
          <p:nvPr/>
        </p:nvSpPr>
        <p:spPr>
          <a:xfrm>
            <a:off x="4335078" y="1756128"/>
            <a:ext cx="473838" cy="568623"/>
          </a:xfrm>
          <a:custGeom>
            <a:avLst/>
            <a:gdLst/>
            <a:ahLst/>
            <a:cxnLst/>
            <a:rect l="0" t="0" r="0" b="0"/>
            <a:pathLst>
              <a:path w="15816"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lvl="0">
              <a:spcBef>
                <a:spcPct val="0"/>
              </a:spcBef>
              <a:buNone/>
            </a:pPr>
            <a:endParaRPr/>
          </a:p>
        </p:txBody>
      </p:sp>
    </p:spTree>
    <p:extLst>
      <p:ext uri="{BB962C8B-B14F-4D97-AF65-F5344CB8AC3E}">
        <p14:creationId xmlns:p14="http://schemas.microsoft.com/office/powerpoint/2010/main" val="17397888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urple">
    <p:spTree>
      <p:nvGrpSpPr>
        <p:cNvPr id="1" name=""/>
        <p:cNvGrpSpPr/>
        <p:nvPr/>
      </p:nvGrpSpPr>
      <p:grpSpPr>
        <a:xfrm>
          <a:off x="0" y="0"/>
          <a:ext cx="0" cy="0"/>
          <a:chOff x="0" y="0"/>
          <a:chExt cx="0" cy="0"/>
        </a:xfrm>
      </p:grpSpPr>
      <p:sp>
        <p:nvSpPr>
          <p:cNvPr id="7" name="Shape 52"/>
          <p:cNvSpPr/>
          <p:nvPr userDrawn="1"/>
        </p:nvSpPr>
        <p:spPr>
          <a:xfrm>
            <a:off x="0" y="-1"/>
            <a:ext cx="9144000" cy="1228725"/>
          </a:xfrm>
          <a:prstGeom prst="rect">
            <a:avLst/>
          </a:prstGeom>
          <a:solidFill>
            <a:srgbClr val="1C4587">
              <a:alpha val="35380"/>
            </a:srgbClr>
          </a:solidFill>
          <a:ln>
            <a:noFill/>
          </a:ln>
        </p:spPr>
        <p:txBody>
          <a:bodyPr wrap="square" lIns="91425" tIns="91425" rIns="91425" bIns="91425" anchor="ctr" anchorCtr="0">
            <a:noAutofit/>
          </a:bodyPr>
          <a:lstStyle/>
          <a:p>
            <a:pPr lvl="0">
              <a:spcBef>
                <a:spcPct val="0"/>
              </a:spcBef>
              <a:buNone/>
            </a:pPr>
            <a:endParaRPr sz="1800"/>
          </a:p>
        </p:txBody>
      </p:sp>
      <p:sp>
        <p:nvSpPr>
          <p:cNvPr id="2" name="Title 1"/>
          <p:cNvSpPr>
            <a:spLocks noGrp="1"/>
          </p:cNvSpPr>
          <p:nvPr>
            <p:ph type="title"/>
          </p:nvPr>
        </p:nvSpPr>
        <p:spPr>
          <a:xfrm>
            <a:off x="457200" y="310896"/>
            <a:ext cx="8229600" cy="621792"/>
          </a:xfrm>
        </p:spPr>
        <p:txBody>
          <a:bodyPr>
            <a:no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57200" y="1344168"/>
            <a:ext cx="8229600" cy="4837176"/>
          </a:xfrm>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943600" y="6455664"/>
            <a:ext cx="2057400" cy="365125"/>
          </a:xfrm>
          <a:prstGeom prst="rect">
            <a:avLst/>
          </a:prstGeom>
        </p:spPr>
        <p:txBody>
          <a:bodyPr/>
          <a:lstStyle>
            <a:lvl1pPr>
              <a:defRPr>
                <a:solidFill>
                  <a:schemeClr val="bg1"/>
                </a:solidFill>
              </a:defRPr>
            </a:lvl1pPr>
          </a:lstStyle>
          <a:p>
            <a:fld id="{056DA062-4F05-430C-9DFE-ED13C882C558}" type="slidenum">
              <a:rPr lang="en-US" smtClean="0"/>
              <a:t>‹#›</a:t>
            </a:fld>
            <a:endParaRPr lang="en-US"/>
          </a:p>
        </p:txBody>
      </p:sp>
    </p:spTree>
    <p:extLst>
      <p:ext uri="{BB962C8B-B14F-4D97-AF65-F5344CB8AC3E}">
        <p14:creationId xmlns:p14="http://schemas.microsoft.com/office/powerpoint/2010/main" val="35402690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15100" y="428125"/>
            <a:ext cx="7571700" cy="506100"/>
          </a:xfrm>
          <a:prstGeom prst="rect">
            <a:avLst/>
          </a:prstGeom>
          <a:noFill/>
          <a:ln>
            <a:noFill/>
          </a:ln>
        </p:spPr>
        <p:txBody>
          <a:bodyPr wrap="square" lIns="91425" tIns="91425" rIns="91425" bIns="91425" anchor="b" anchorCtr="0"/>
          <a:lstStyle>
            <a:lvl1pPr lvl="0">
              <a:spcBef>
                <a:spcPct val="0"/>
              </a:spcBef>
              <a:buClr>
                <a:schemeClr val="lt1"/>
              </a:buClr>
              <a:buSzTx/>
              <a:buFont typeface="Raleway"/>
              <a:buNone/>
              <a:defRPr sz="1600">
                <a:solidFill>
                  <a:schemeClr val="lt1"/>
                </a:solidFill>
                <a:latin typeface="Raleway"/>
                <a:ea typeface="Raleway"/>
                <a:cs typeface="Raleway"/>
                <a:sym typeface="Raleway"/>
              </a:defRPr>
            </a:lvl1pPr>
            <a:lvl2pPr lvl="1" algn="ctr">
              <a:spcBef>
                <a:spcPct val="0"/>
              </a:spcBef>
              <a:buClr>
                <a:schemeClr val="lt1"/>
              </a:buClr>
              <a:buSzTx/>
              <a:buFont typeface="Raleway"/>
              <a:buNone/>
              <a:defRPr sz="1600">
                <a:solidFill>
                  <a:schemeClr val="lt1"/>
                </a:solidFill>
                <a:latin typeface="Raleway"/>
                <a:ea typeface="Raleway"/>
                <a:cs typeface="Raleway"/>
                <a:sym typeface="Raleway"/>
              </a:defRPr>
            </a:lvl2pPr>
            <a:lvl3pPr lvl="2" algn="ctr">
              <a:spcBef>
                <a:spcPct val="0"/>
              </a:spcBef>
              <a:buClr>
                <a:schemeClr val="lt1"/>
              </a:buClr>
              <a:buSzTx/>
              <a:buFont typeface="Raleway"/>
              <a:buNone/>
              <a:defRPr sz="1600">
                <a:solidFill>
                  <a:schemeClr val="lt1"/>
                </a:solidFill>
                <a:latin typeface="Raleway"/>
                <a:ea typeface="Raleway"/>
                <a:cs typeface="Raleway"/>
                <a:sym typeface="Raleway"/>
              </a:defRPr>
            </a:lvl3pPr>
            <a:lvl4pPr lvl="3" algn="ctr">
              <a:spcBef>
                <a:spcPct val="0"/>
              </a:spcBef>
              <a:buClr>
                <a:schemeClr val="lt1"/>
              </a:buClr>
              <a:buSzTx/>
              <a:buFont typeface="Raleway"/>
              <a:buNone/>
              <a:defRPr sz="1600">
                <a:solidFill>
                  <a:schemeClr val="lt1"/>
                </a:solidFill>
                <a:latin typeface="Raleway"/>
                <a:ea typeface="Raleway"/>
                <a:cs typeface="Raleway"/>
                <a:sym typeface="Raleway"/>
              </a:defRPr>
            </a:lvl4pPr>
            <a:lvl5pPr lvl="4" algn="ctr">
              <a:spcBef>
                <a:spcPct val="0"/>
              </a:spcBef>
              <a:buClr>
                <a:schemeClr val="lt1"/>
              </a:buClr>
              <a:buSzTx/>
              <a:buFont typeface="Raleway"/>
              <a:buNone/>
              <a:defRPr sz="1600">
                <a:solidFill>
                  <a:schemeClr val="lt1"/>
                </a:solidFill>
                <a:latin typeface="Raleway"/>
                <a:ea typeface="Raleway"/>
                <a:cs typeface="Raleway"/>
                <a:sym typeface="Raleway"/>
              </a:defRPr>
            </a:lvl5pPr>
            <a:lvl6pPr lvl="5" algn="ctr">
              <a:spcBef>
                <a:spcPct val="0"/>
              </a:spcBef>
              <a:buClr>
                <a:schemeClr val="lt1"/>
              </a:buClr>
              <a:buSzTx/>
              <a:buFont typeface="Raleway"/>
              <a:buNone/>
              <a:defRPr sz="1600">
                <a:solidFill>
                  <a:schemeClr val="lt1"/>
                </a:solidFill>
                <a:latin typeface="Raleway"/>
                <a:ea typeface="Raleway"/>
                <a:cs typeface="Raleway"/>
                <a:sym typeface="Raleway"/>
              </a:defRPr>
            </a:lvl6pPr>
            <a:lvl7pPr lvl="6" algn="ctr">
              <a:spcBef>
                <a:spcPct val="0"/>
              </a:spcBef>
              <a:buClr>
                <a:schemeClr val="lt1"/>
              </a:buClr>
              <a:buSzTx/>
              <a:buFont typeface="Raleway"/>
              <a:buNone/>
              <a:defRPr sz="1600">
                <a:solidFill>
                  <a:schemeClr val="lt1"/>
                </a:solidFill>
                <a:latin typeface="Raleway"/>
                <a:ea typeface="Raleway"/>
                <a:cs typeface="Raleway"/>
                <a:sym typeface="Raleway"/>
              </a:defRPr>
            </a:lvl7pPr>
            <a:lvl8pPr lvl="7" algn="ctr">
              <a:spcBef>
                <a:spcPct val="0"/>
              </a:spcBef>
              <a:buClr>
                <a:schemeClr val="lt1"/>
              </a:buClr>
              <a:buSzTx/>
              <a:buFont typeface="Raleway"/>
              <a:buNone/>
              <a:defRPr sz="1600">
                <a:solidFill>
                  <a:schemeClr val="lt1"/>
                </a:solidFill>
                <a:latin typeface="Raleway"/>
                <a:ea typeface="Raleway"/>
                <a:cs typeface="Raleway"/>
                <a:sym typeface="Raleway"/>
              </a:defRPr>
            </a:lvl8pPr>
            <a:lvl9pPr lvl="8" algn="ctr">
              <a:spcBef>
                <a:spcPct val="0"/>
              </a:spcBef>
              <a:buClr>
                <a:schemeClr val="lt1"/>
              </a:buClr>
              <a:buSzTx/>
              <a:buFont typeface="Raleway"/>
              <a:buNone/>
              <a:defRPr sz="1600">
                <a:solidFill>
                  <a:schemeClr val="lt1"/>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15100" y="1600200"/>
            <a:ext cx="7571700" cy="4750500"/>
          </a:xfrm>
          <a:prstGeom prst="rect">
            <a:avLst/>
          </a:prstGeom>
          <a:noFill/>
          <a:ln>
            <a:noFill/>
          </a:ln>
        </p:spPr>
        <p:txBody>
          <a:bodyPr wrap="square" lIns="91425" tIns="91425" rIns="91425" bIns="91425" anchor="t" anchorCtr="0"/>
          <a:lstStyle>
            <a:lvl1pPr lvl="0">
              <a:spcBef>
                <a:spcPts val="600"/>
              </a:spcBef>
              <a:buClr>
                <a:schemeClr val="lt1"/>
              </a:buClr>
              <a:buSzTx/>
              <a:buFont typeface="Raleway"/>
              <a:buChar char="▹"/>
              <a:defRPr sz="2400">
                <a:solidFill>
                  <a:schemeClr val="lt1"/>
                </a:solidFill>
                <a:latin typeface="Raleway"/>
                <a:ea typeface="Raleway"/>
                <a:cs typeface="Raleway"/>
                <a:sym typeface="Raleway"/>
              </a:defRPr>
            </a:lvl1pPr>
            <a:lvl2pPr lvl="1">
              <a:spcBef>
                <a:spcPts val="480"/>
              </a:spcBef>
              <a:buClr>
                <a:schemeClr val="lt1"/>
              </a:buClr>
              <a:buSzTx/>
              <a:buFont typeface="Raleway"/>
              <a:buChar char="▸"/>
              <a:defRPr sz="1800">
                <a:solidFill>
                  <a:schemeClr val="lt1"/>
                </a:solidFill>
                <a:latin typeface="Raleway"/>
                <a:ea typeface="Raleway"/>
                <a:cs typeface="Raleway"/>
                <a:sym typeface="Raleway"/>
              </a:defRPr>
            </a:lvl2pPr>
            <a:lvl3pPr lvl="2">
              <a:spcBef>
                <a:spcPts val="480"/>
              </a:spcBef>
              <a:buClr>
                <a:schemeClr val="lt1"/>
              </a:buClr>
              <a:buSzTx/>
              <a:buFont typeface="Raleway"/>
              <a:buChar char="■"/>
              <a:defRPr sz="1800">
                <a:solidFill>
                  <a:schemeClr val="lt1"/>
                </a:solidFill>
                <a:latin typeface="Raleway"/>
                <a:ea typeface="Raleway"/>
                <a:cs typeface="Raleway"/>
                <a:sym typeface="Raleway"/>
              </a:defRPr>
            </a:lvl3pPr>
            <a:lvl4pPr lvl="3">
              <a:spcBef>
                <a:spcPts val="360"/>
              </a:spcBef>
              <a:buClr>
                <a:schemeClr val="lt1"/>
              </a:buClr>
              <a:buSzTx/>
              <a:buFont typeface="Raleway"/>
              <a:buChar char="●"/>
              <a:defRPr sz="1800">
                <a:solidFill>
                  <a:schemeClr val="lt1"/>
                </a:solidFill>
                <a:latin typeface="Raleway"/>
                <a:ea typeface="Raleway"/>
                <a:cs typeface="Raleway"/>
                <a:sym typeface="Raleway"/>
              </a:defRPr>
            </a:lvl4pPr>
            <a:lvl5pPr lvl="4">
              <a:spcBef>
                <a:spcPts val="360"/>
              </a:spcBef>
              <a:buClr>
                <a:schemeClr val="lt1"/>
              </a:buClr>
              <a:buSzTx/>
              <a:buFont typeface="Raleway"/>
              <a:buChar char="○"/>
              <a:defRPr sz="1800">
                <a:solidFill>
                  <a:schemeClr val="lt1"/>
                </a:solidFill>
                <a:latin typeface="Raleway"/>
                <a:ea typeface="Raleway"/>
                <a:cs typeface="Raleway"/>
                <a:sym typeface="Raleway"/>
              </a:defRPr>
            </a:lvl5pPr>
            <a:lvl6pPr lvl="5">
              <a:spcBef>
                <a:spcPts val="360"/>
              </a:spcBef>
              <a:buClr>
                <a:schemeClr val="lt1"/>
              </a:buClr>
              <a:buSzTx/>
              <a:buFont typeface="Raleway"/>
              <a:buChar char="■"/>
              <a:defRPr sz="1800">
                <a:solidFill>
                  <a:schemeClr val="lt1"/>
                </a:solidFill>
                <a:latin typeface="Raleway"/>
                <a:ea typeface="Raleway"/>
                <a:cs typeface="Raleway"/>
                <a:sym typeface="Raleway"/>
              </a:defRPr>
            </a:lvl6pPr>
            <a:lvl7pPr lvl="6">
              <a:spcBef>
                <a:spcPts val="360"/>
              </a:spcBef>
              <a:buClr>
                <a:schemeClr val="lt1"/>
              </a:buClr>
              <a:buSzTx/>
              <a:buFont typeface="Raleway"/>
              <a:buChar char="●"/>
              <a:defRPr sz="1800">
                <a:solidFill>
                  <a:schemeClr val="lt1"/>
                </a:solidFill>
                <a:latin typeface="Raleway"/>
                <a:ea typeface="Raleway"/>
                <a:cs typeface="Raleway"/>
                <a:sym typeface="Raleway"/>
              </a:defRPr>
            </a:lvl7pPr>
            <a:lvl8pPr lvl="7">
              <a:spcBef>
                <a:spcPts val="360"/>
              </a:spcBef>
              <a:buClr>
                <a:schemeClr val="lt1"/>
              </a:buClr>
              <a:buSzTx/>
              <a:buFont typeface="Raleway"/>
              <a:buChar char="○"/>
              <a:defRPr sz="1800">
                <a:solidFill>
                  <a:schemeClr val="lt1"/>
                </a:solidFill>
                <a:latin typeface="Raleway"/>
                <a:ea typeface="Raleway"/>
                <a:cs typeface="Raleway"/>
                <a:sym typeface="Raleway"/>
              </a:defRPr>
            </a:lvl8pPr>
            <a:lvl9pPr lvl="8">
              <a:spcBef>
                <a:spcPts val="360"/>
              </a:spcBef>
              <a:buClr>
                <a:schemeClr val="lt1"/>
              </a:buClr>
              <a:buSzTx/>
              <a:buFont typeface="Raleway"/>
              <a:buChar char="■"/>
              <a:defRPr sz="18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61" r:id="rId4"/>
    <p:sldLayoutId id="2147483677" r:id="rId5"/>
    <p:sldLayoutId id="2147483676" r:id="rId6"/>
    <p:sldLayoutId id="2147483678" r:id="rId7"/>
    <p:sldLayoutId id="2147483679" r:id="rId8"/>
    <p:sldLayoutId id="2147483680" r:id="rId9"/>
    <p:sldLayoutId id="2147483681" r:id="rId10"/>
    <p:sldLayoutId id="2147483682" r:id="rId11"/>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jeunesseislamquebec.com/canada-un-hopital-lance-une-campagne-d-affichage-pro-hijab"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hyperlink" Target="https://www.google.ca/imgres?imgurl=http://www.npower.org/images/logo.png&amp;imgrefurl=http://www.npower.org/our-locations/toronto.aspx&amp;docid=9GQ44AOI6vIk_M&amp;tbnid=vOO4D6Hk9fRR_M:&amp;vet=10ahUKEwixrJaBprPZAhXj6YMKHUTyBXgQMwg_KAEwAQ..i&amp;w=266&amp;h=85&amp;client=firefox-b-ab&amp;bih=654&amp;biw=1366&amp;q=npower%20canada&amp;ved=0ahUKEwixrJaBprPZAhXj6YMKHUTyBXgQMwg_KAEwAQ&amp;iact=mrc&amp;uact=8" TargetMode="External"/><Relationship Id="rId13" Type="http://schemas.openxmlformats.org/officeDocument/2006/relationships/image" Target="../media/image26.png"/><Relationship Id="rId18" Type="http://schemas.openxmlformats.org/officeDocument/2006/relationships/hyperlink" Target="https://triec.ca/" TargetMode="Externa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hyperlink" Target="http://studiofunction.com/clients/canadalearningcode/" TargetMode="External"/><Relationship Id="rId17" Type="http://schemas.openxmlformats.org/officeDocument/2006/relationships/image" Target="../media/image29.jpeg"/><Relationship Id="rId2" Type="http://schemas.openxmlformats.org/officeDocument/2006/relationships/notesSlide" Target="../notesSlides/notesSlide17.xml"/><Relationship Id="rId16"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hyperlink" Target="http://www.npower.org/our-locations/toronto.aspx" TargetMode="External"/><Relationship Id="rId14" Type="http://schemas.openxmlformats.org/officeDocument/2006/relationships/hyperlink" Target="http://webinars.futureworkplace.com/site/coursera/757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redhutch.org/en/news/center-news/2017/08/fred-hutch-first-us-cancer-center-to-pledge-commitment-to-diversity.html"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_8O_kqLHhAhUBVd8KHbRECoQQjRx6BAgBEAU&amp;url=https://www.slideshare.net/saihemant/strategy-management-porters-value-chain&amp;psig=AOvVaw1tHe1c_GPduek6S-Ox1Cfp&amp;ust=1554291272401054"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lookdifferent.org/about-us/our-partners/11-project-implicit"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ynpnboston.org/introduction_it_s_not_extra_centering_equity_diversity_and_inclusion_in_your_organizatio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www.hireimmigrantsottawa.ca/2017_ecc_post/trevor-wilso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026" name="Picture 2" descr="analysis, blackboard, board">
            <a:extLst>
              <a:ext uri="{FF2B5EF4-FFF2-40B4-BE49-F238E27FC236}">
                <a16:creationId xmlns:a16="http://schemas.microsoft.com/office/drawing/2014/main" xmlns="" id="{DA20ED4A-BD46-4FFE-A52E-5518FBE79F8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tretch>
            <a:fillRect/>
          </a:stretch>
        </p:blipFill>
        <p:spPr bwMode="auto">
          <a:xfrm>
            <a:off x="-585074" y="0"/>
            <a:ext cx="9864970" cy="685800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Lst>
        </p:spPr>
      </p:pic>
      <p:sp>
        <p:nvSpPr>
          <p:cNvPr id="7" name="Shape 124">
            <a:extLst>
              <a:ext uri="{FF2B5EF4-FFF2-40B4-BE49-F238E27FC236}">
                <a16:creationId xmlns:a16="http://schemas.microsoft.com/office/drawing/2014/main" xmlns="" id="{9C6B446E-0B39-4CB3-A8F6-AC710F65942B}"/>
              </a:ext>
            </a:extLst>
          </p:cNvPr>
          <p:cNvSpPr txBox="1">
            <a:spLocks noGrp="1"/>
          </p:cNvSpPr>
          <p:nvPr>
            <p:ph type="ctrTitle"/>
          </p:nvPr>
        </p:nvSpPr>
        <p:spPr>
          <a:xfrm>
            <a:off x="342900" y="2304877"/>
            <a:ext cx="8345905" cy="1546500"/>
          </a:xfrm>
          <a:prstGeom prst="rect">
            <a:avLst/>
          </a:prstGeom>
        </p:spPr>
        <p:txBody>
          <a:bodyPr wrap="square" lIns="91425" tIns="91425" rIns="91425" bIns="91425" anchor="t" anchorCtr="0">
            <a:noAutofit/>
          </a:bodyPr>
          <a:lstStyle/>
          <a:p>
            <a:r>
              <a:rPr lang="fr-CA" dirty="0" smtClean="0">
                <a:latin typeface="Helvetica" panose="020B0604020202020204" pitchFamily="34" charset="0"/>
                <a:cs typeface="Tahoma" panose="020B0604030504040204" pitchFamily="34" charset="0"/>
              </a:rPr>
              <a:t>Équité, égalité et privilège : de la parole aux actes</a:t>
            </a:r>
          </a:p>
        </p:txBody>
      </p:sp>
      <p:sp>
        <p:nvSpPr>
          <p:cNvPr id="2" name="Rectangle 1"/>
          <p:cNvSpPr/>
          <p:nvPr/>
        </p:nvSpPr>
        <p:spPr>
          <a:xfrm>
            <a:off x="2058523" y="4936761"/>
            <a:ext cx="7062484" cy="1647566"/>
          </a:xfrm>
          <a:prstGeom prst="rect">
            <a:avLst/>
          </a:prstGeom>
        </p:spPr>
        <p:txBody>
          <a:bodyPr wrap="square">
            <a:spAutoFit/>
          </a:bodyPr>
          <a:lstStyle/>
          <a:p>
            <a:r>
              <a:rPr lang="fr-CA" sz="1700" dirty="0" smtClean="0">
                <a:solidFill>
                  <a:schemeClr val="bg1"/>
                </a:solidFill>
                <a:latin typeface="Helvetica" panose="020B0604020202020204" pitchFamily="34" charset="0"/>
                <a:cs typeface="Tahoma" panose="020B0604030504040204" pitchFamily="34" charset="0"/>
              </a:rPr>
              <a:t>Wendy </a:t>
            </a:r>
            <a:r>
              <a:rPr lang="fr-CA" sz="1700" dirty="0" err="1" smtClean="0">
                <a:solidFill>
                  <a:schemeClr val="bg1"/>
                </a:solidFill>
                <a:latin typeface="Helvetica" panose="020B0604020202020204" pitchFamily="34" charset="0"/>
                <a:cs typeface="Tahoma" panose="020B0604030504040204" pitchFamily="34" charset="0"/>
              </a:rPr>
              <a:t>Cukier</a:t>
            </a:r>
            <a:r>
              <a:rPr lang="fr-CA" sz="1700" dirty="0" smtClean="0">
                <a:solidFill>
                  <a:schemeClr val="bg1"/>
                </a:solidFill>
                <a:latin typeface="Helvetica" panose="020B0604020202020204" pitchFamily="34" charset="0"/>
                <a:cs typeface="Tahoma" panose="020B0604030504040204" pitchFamily="34" charset="0"/>
              </a:rPr>
              <a:t>, </a:t>
            </a:r>
            <a:r>
              <a:rPr lang="fr-CA" sz="1700" dirty="0" err="1" smtClean="0">
                <a:solidFill>
                  <a:schemeClr val="bg1"/>
                </a:solidFill>
                <a:latin typeface="Helvetica" panose="020B0604020202020204" pitchFamily="34" charset="0"/>
                <a:cs typeface="Tahoma" panose="020B0604030504040204" pitchFamily="34" charset="0"/>
              </a:rPr>
              <a:t>M.A</a:t>
            </a:r>
            <a:r>
              <a:rPr lang="fr-CA" sz="1700" dirty="0" smtClean="0">
                <a:solidFill>
                  <a:schemeClr val="bg1"/>
                </a:solidFill>
                <a:latin typeface="Helvetica" panose="020B0604020202020204" pitchFamily="34" charset="0"/>
                <a:cs typeface="Tahoma" panose="020B0604030504040204" pitchFamily="34" charset="0"/>
              </a:rPr>
              <a:t>., </a:t>
            </a:r>
            <a:r>
              <a:rPr lang="fr-CA" sz="1700" dirty="0" err="1" smtClean="0">
                <a:solidFill>
                  <a:schemeClr val="bg1"/>
                </a:solidFill>
                <a:latin typeface="Helvetica" panose="020B0604020202020204" pitchFamily="34" charset="0"/>
                <a:cs typeface="Tahoma" panose="020B0604030504040204" pitchFamily="34" charset="0"/>
              </a:rPr>
              <a:t>M.B.A</a:t>
            </a:r>
            <a:r>
              <a:rPr lang="fr-CA" sz="1700" dirty="0" smtClean="0">
                <a:solidFill>
                  <a:schemeClr val="bg1"/>
                </a:solidFill>
                <a:latin typeface="Helvetica" panose="020B0604020202020204" pitchFamily="34" charset="0"/>
                <a:cs typeface="Tahoma" panose="020B0604030504040204" pitchFamily="34" charset="0"/>
              </a:rPr>
              <a:t>., </a:t>
            </a:r>
            <a:r>
              <a:rPr lang="fr-CA" sz="1700" dirty="0" err="1" smtClean="0">
                <a:solidFill>
                  <a:schemeClr val="bg1"/>
                </a:solidFill>
                <a:latin typeface="Helvetica" panose="020B0604020202020204" pitchFamily="34" charset="0"/>
                <a:cs typeface="Tahoma" panose="020B0604030504040204" pitchFamily="34" charset="0"/>
              </a:rPr>
              <a:t>Ph.D</a:t>
            </a:r>
            <a:r>
              <a:rPr lang="fr-CA" sz="1700" dirty="0" smtClean="0">
                <a:solidFill>
                  <a:schemeClr val="bg1"/>
                </a:solidFill>
                <a:latin typeface="Helvetica" panose="020B0604020202020204" pitchFamily="34" charset="0"/>
                <a:cs typeface="Tahoma" panose="020B0604030504040204" pitchFamily="34" charset="0"/>
              </a:rPr>
              <a:t>., DU (hon) </a:t>
            </a:r>
            <a:r>
              <a:rPr lang="fr-CA" sz="1700" dirty="0" err="1" smtClean="0">
                <a:solidFill>
                  <a:schemeClr val="bg1"/>
                </a:solidFill>
                <a:latin typeface="Helvetica" panose="020B0604020202020204" pitchFamily="34" charset="0"/>
                <a:cs typeface="Tahoma" panose="020B0604030504040204" pitchFamily="34" charset="0"/>
              </a:rPr>
              <a:t>LLD</a:t>
            </a:r>
            <a:r>
              <a:rPr lang="fr-CA" sz="1700" dirty="0" smtClean="0">
                <a:solidFill>
                  <a:schemeClr val="bg1"/>
                </a:solidFill>
                <a:latin typeface="Helvetica" panose="020B0604020202020204" pitchFamily="34" charset="0"/>
                <a:cs typeface="Tahoma" panose="020B0604030504040204" pitchFamily="34" charset="0"/>
              </a:rPr>
              <a:t> (hon) </a:t>
            </a:r>
            <a:r>
              <a:rPr lang="fr-CA" sz="1700" dirty="0" err="1" smtClean="0">
                <a:solidFill>
                  <a:schemeClr val="bg1"/>
                </a:solidFill>
                <a:latin typeface="Helvetica" panose="020B0604020202020204" pitchFamily="34" charset="0"/>
                <a:cs typeface="Tahoma" panose="020B0604030504040204" pitchFamily="34" charset="0"/>
              </a:rPr>
              <a:t>M.S.C</a:t>
            </a:r>
            <a:r>
              <a:rPr lang="fr-CA" sz="1700" dirty="0" smtClean="0">
                <a:solidFill>
                  <a:schemeClr val="bg1"/>
                </a:solidFill>
                <a:latin typeface="Helvetica" panose="020B0604020202020204" pitchFamily="34" charset="0"/>
                <a:cs typeface="Tahoma" panose="020B0604030504040204" pitchFamily="34" charset="0"/>
              </a:rPr>
              <a:t>.</a:t>
            </a:r>
          </a:p>
          <a:p>
            <a:r>
              <a:rPr lang="fr-CA" sz="1700" dirty="0" smtClean="0">
                <a:solidFill>
                  <a:schemeClr val="bg1"/>
                </a:solidFill>
                <a:latin typeface="Helvetica" panose="020B0604020202020204" pitchFamily="34" charset="0"/>
                <a:cs typeface="Tahoma" panose="020B0604030504040204" pitchFamily="34" charset="0"/>
              </a:rPr>
              <a:t>Fondatrice et directrice, </a:t>
            </a:r>
            <a:r>
              <a:rPr lang="fr-CA" sz="1700" dirty="0" err="1" smtClean="0">
                <a:solidFill>
                  <a:schemeClr val="bg1"/>
                </a:solidFill>
                <a:latin typeface="Helvetica" panose="020B0604020202020204" pitchFamily="34" charset="0"/>
                <a:cs typeface="Tahoma" panose="020B0604030504040204" pitchFamily="34" charset="0"/>
              </a:rPr>
              <a:t>TRSM</a:t>
            </a:r>
            <a:r>
              <a:rPr lang="fr-CA" sz="1700" dirty="0" smtClean="0">
                <a:solidFill>
                  <a:schemeClr val="bg1"/>
                </a:solidFill>
                <a:latin typeface="Helvetica" panose="020B0604020202020204" pitchFamily="34" charset="0"/>
                <a:cs typeface="Tahoma" panose="020B0604030504040204" pitchFamily="34" charset="0"/>
              </a:rPr>
              <a:t> </a:t>
            </a:r>
            <a:r>
              <a:rPr lang="fr-CA" sz="1700" dirty="0" err="1" smtClean="0">
                <a:solidFill>
                  <a:schemeClr val="bg1"/>
                </a:solidFill>
                <a:latin typeface="Helvetica" panose="020B0604020202020204" pitchFamily="34" charset="0"/>
                <a:cs typeface="Tahoma" panose="020B0604030504040204" pitchFamily="34" charset="0"/>
              </a:rPr>
              <a:t>Diversity</a:t>
            </a:r>
            <a:r>
              <a:rPr lang="fr-CA" sz="1700" dirty="0" smtClean="0">
                <a:solidFill>
                  <a:schemeClr val="bg1"/>
                </a:solidFill>
                <a:latin typeface="Helvetica" panose="020B0604020202020204" pitchFamily="34" charset="0"/>
                <a:cs typeface="Tahoma" panose="020B0604030504040204" pitchFamily="34" charset="0"/>
              </a:rPr>
              <a:t> Institute</a:t>
            </a:r>
          </a:p>
          <a:p>
            <a:r>
              <a:rPr lang="fr-CA" sz="1700" dirty="0" smtClean="0">
                <a:solidFill>
                  <a:schemeClr val="bg1"/>
                </a:solidFill>
                <a:latin typeface="Helvetica" panose="020B0604020202020204" pitchFamily="34" charset="0"/>
                <a:cs typeface="Tahoma" panose="020B0604030504040204" pitchFamily="34" charset="0"/>
              </a:rPr>
              <a:t>Professeur, Entrepreneuriat et stratégie, École de gestion Ted Rogers, Université </a:t>
            </a:r>
            <a:r>
              <a:rPr lang="fr-CA" sz="1700" dirty="0" err="1" smtClean="0">
                <a:solidFill>
                  <a:schemeClr val="bg1"/>
                </a:solidFill>
                <a:latin typeface="Helvetica" panose="020B0604020202020204" pitchFamily="34" charset="0"/>
                <a:cs typeface="Tahoma" panose="020B0604030504040204" pitchFamily="34" charset="0"/>
              </a:rPr>
              <a:t>Ryerson</a:t>
            </a:r>
            <a:endParaRPr lang="fr-CA" sz="1700" dirty="0" smtClean="0">
              <a:solidFill>
                <a:schemeClr val="bg1"/>
              </a:solidFill>
              <a:latin typeface="Helvetica" panose="020B0604020202020204" pitchFamily="34" charset="0"/>
              <a:cs typeface="Tahoma" panose="020B0604030504040204" pitchFamily="34" charset="0"/>
            </a:endParaRPr>
          </a:p>
          <a:p>
            <a:r>
              <a:rPr lang="fr-CA" sz="1700" dirty="0" smtClean="0">
                <a:solidFill>
                  <a:schemeClr val="bg1"/>
                </a:solidFill>
                <a:latin typeface="Helvetica" panose="020B0604020202020204" pitchFamily="34" charset="0"/>
                <a:cs typeface="Tahoma" panose="020B0604030504040204" pitchFamily="34" charset="0"/>
              </a:rPr>
              <a:t>wcukier@ryerson.ca</a:t>
            </a:r>
          </a:p>
          <a:p>
            <a:r>
              <a:rPr lang="fr-CA" sz="1700" dirty="0" smtClean="0">
                <a:solidFill>
                  <a:schemeClr val="bg1"/>
                </a:solidFill>
                <a:latin typeface="Helvetica" panose="020B0604020202020204" pitchFamily="34" charset="0"/>
                <a:cs typeface="Tahoma" panose="020B0604030504040204" pitchFamily="34" charset="0"/>
              </a:rPr>
              <a:t>9 mai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l"/>
            <a:r>
              <a:rPr lang="fr-CA" dirty="0" smtClean="0">
                <a:solidFill>
                  <a:schemeClr val="bg1"/>
                </a:solidFill>
                <a:latin typeface="Helvetica" panose="020B0604020202020204" pitchFamily="34" charset="0"/>
                <a:ea typeface="Arial"/>
                <a:cs typeface="Tahoma" panose="020B0604030504040204" pitchFamily="34" charset="0"/>
                <a:sym typeface="Arial"/>
              </a:rPr>
              <a:t>MODÈLE ÉCOLOGIQUE DU CHANGEMENT</a:t>
            </a:r>
          </a:p>
        </p:txBody>
      </p:sp>
      <p:sp>
        <p:nvSpPr>
          <p:cNvPr id="3" name="Content Placeholder 2"/>
          <p:cNvSpPr>
            <a:spLocks noGrp="1"/>
          </p:cNvSpPr>
          <p:nvPr>
            <p:ph idx="1"/>
          </p:nvPr>
        </p:nvSpPr>
        <p:spPr>
          <a:xfrm>
            <a:off x="457200" y="5700488"/>
            <a:ext cx="8229600" cy="690923"/>
          </a:xfrm>
          <a:prstGeom prst="rect">
            <a:avLst/>
          </a:prstGeom>
        </p:spPr>
        <p:txBody>
          <a:bodyPr>
            <a:normAutofit fontScale="80000" lnSpcReduction="10000"/>
          </a:bodyPr>
          <a:lstStyle/>
          <a:p>
            <a:pPr marL="0" indent="0" algn="ctr">
              <a:buNone/>
            </a:pPr>
            <a:r>
              <a:rPr lang="fr-CA" dirty="0" smtClean="0">
                <a:latin typeface="Helvetica" panose="020B0604020202020204" pitchFamily="34" charset="0"/>
                <a:cs typeface="Tahoma" panose="020B0604030504040204" pitchFamily="34" charset="0"/>
              </a:rPr>
              <a:t>Obstacles/facteurs et interventions à chaque niveau et entre les niveaux</a:t>
            </a:r>
          </a:p>
          <a:p>
            <a:pPr algn="ctr"/>
            <a:endParaRPr lang="fr-CA" dirty="0">
              <a:latin typeface="Helvetica" panose="020B0604020202020204" pitchFamily="34" charset="0"/>
              <a:cs typeface="Tahoma" panose="020B0604030504040204" pitchFamily="34" charset="0"/>
            </a:endParaRPr>
          </a:p>
        </p:txBody>
      </p:sp>
      <p:sp>
        <p:nvSpPr>
          <p:cNvPr id="13" name="Title 1"/>
          <p:cNvSpPr txBox="1"/>
          <p:nvPr/>
        </p:nvSpPr>
        <p:spPr>
          <a:xfrm>
            <a:off x="353219" y="93226"/>
            <a:ext cx="8686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CA" sz="3600" b="1" dirty="0">
              <a:cs typeface="Tahoma" panose="020B0604030504040204" pitchFamily="34" charset="0"/>
            </a:endParaRPr>
          </a:p>
        </p:txBody>
      </p:sp>
      <p:grpSp>
        <p:nvGrpSpPr>
          <p:cNvPr id="9" name="Group 8"/>
          <p:cNvGrpSpPr/>
          <p:nvPr/>
        </p:nvGrpSpPr>
        <p:grpSpPr>
          <a:xfrm>
            <a:off x="457200" y="1615545"/>
            <a:ext cx="8714587" cy="3779415"/>
            <a:chOff x="866774" y="1615545"/>
            <a:chExt cx="7193568" cy="3779415"/>
          </a:xfrm>
        </p:grpSpPr>
        <p:sp>
          <p:nvSpPr>
            <p:cNvPr id="37891" name="Oval 6"/>
            <p:cNvSpPr>
              <a:spLocks noChangeArrowheads="1"/>
            </p:cNvSpPr>
            <p:nvPr/>
          </p:nvSpPr>
          <p:spPr bwMode="auto">
            <a:xfrm>
              <a:off x="866774" y="2736029"/>
              <a:ext cx="2494493" cy="1538446"/>
            </a:xfrm>
            <a:prstGeom prst="ellipse">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17375E"/>
                  </a:solidFill>
                  <a:latin typeface="Corbel"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7375E"/>
                  </a:solidFill>
                  <a:latin typeface="Corbel"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17375E"/>
                  </a:solidFill>
                  <a:latin typeface="Corbel"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9pPr>
            </a:lstStyle>
            <a:p>
              <a:pPr eaLnBrk="1" hangingPunct="1">
                <a:spcBef>
                  <a:spcPct val="0"/>
                </a:spcBef>
                <a:buFontTx/>
                <a:buNone/>
              </a:pPr>
              <a:endParaRPr lang="fr-CA" altLang="en-US" sz="1800" dirty="0">
                <a:solidFill>
                  <a:schemeClr val="bg1"/>
                </a:solidFill>
                <a:latin typeface="Calibri" panose="020F0502020204030204" pitchFamily="34" charset="0"/>
                <a:cs typeface="Tahoma" panose="020B0604030504040204" pitchFamily="34" charset="0"/>
              </a:endParaRPr>
            </a:p>
          </p:txBody>
        </p:sp>
        <p:sp>
          <p:nvSpPr>
            <p:cNvPr id="37893" name="Oval 4"/>
            <p:cNvSpPr>
              <a:spLocks noChangeArrowheads="1"/>
            </p:cNvSpPr>
            <p:nvPr/>
          </p:nvSpPr>
          <p:spPr bwMode="auto">
            <a:xfrm>
              <a:off x="866774" y="2289306"/>
              <a:ext cx="5051426" cy="2431892"/>
            </a:xfrm>
            <a:prstGeom prst="ellipse">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17375E"/>
                  </a:solidFill>
                  <a:latin typeface="Corbel"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7375E"/>
                  </a:solidFill>
                  <a:latin typeface="Corbel"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17375E"/>
                  </a:solidFill>
                  <a:latin typeface="Corbel"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9pPr>
            </a:lstStyle>
            <a:p>
              <a:pPr eaLnBrk="1" hangingPunct="1">
                <a:spcBef>
                  <a:spcPct val="0"/>
                </a:spcBef>
                <a:buFontTx/>
                <a:buNone/>
              </a:pPr>
              <a:endParaRPr lang="fr-CA" altLang="en-US" sz="1800" dirty="0">
                <a:solidFill>
                  <a:schemeClr val="bg1"/>
                </a:solidFill>
                <a:latin typeface="Calibri" panose="020F0502020204030204" pitchFamily="34" charset="0"/>
                <a:cs typeface="Tahoma" panose="020B0604030504040204" pitchFamily="34" charset="0"/>
              </a:endParaRPr>
            </a:p>
          </p:txBody>
        </p:sp>
        <p:sp>
          <p:nvSpPr>
            <p:cNvPr id="37894" name="Oval 3"/>
            <p:cNvSpPr>
              <a:spLocks noChangeArrowheads="1"/>
            </p:cNvSpPr>
            <p:nvPr/>
          </p:nvSpPr>
          <p:spPr bwMode="auto">
            <a:xfrm>
              <a:off x="866775" y="1615545"/>
              <a:ext cx="6553200" cy="3779415"/>
            </a:xfrm>
            <a:prstGeom prst="ellipse">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17375E"/>
                  </a:solidFill>
                  <a:latin typeface="Corbel"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7375E"/>
                  </a:solidFill>
                  <a:latin typeface="Corbel"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17375E"/>
                  </a:solidFill>
                  <a:latin typeface="Corbel"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9pPr>
            </a:lstStyle>
            <a:p>
              <a:pPr eaLnBrk="1" hangingPunct="1">
                <a:spcBef>
                  <a:spcPct val="0"/>
                </a:spcBef>
                <a:buFontTx/>
                <a:buNone/>
              </a:pPr>
              <a:endParaRPr lang="fr-CA" altLang="en-US" sz="1800" dirty="0">
                <a:solidFill>
                  <a:schemeClr val="bg1"/>
                </a:solidFill>
                <a:latin typeface="Calibri" panose="020F0502020204030204" pitchFamily="34" charset="0"/>
                <a:cs typeface="Tahoma" panose="020B0604030504040204" pitchFamily="34" charset="0"/>
              </a:endParaRPr>
            </a:p>
          </p:txBody>
        </p:sp>
        <p:sp>
          <p:nvSpPr>
            <p:cNvPr id="37895" name="TextBox 14"/>
            <p:cNvSpPr txBox="1">
              <a:spLocks noChangeArrowheads="1"/>
            </p:cNvSpPr>
            <p:nvPr/>
          </p:nvSpPr>
          <p:spPr bwMode="auto">
            <a:xfrm>
              <a:off x="1397994" y="3274420"/>
              <a:ext cx="1713673" cy="45765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R="0" lvl="0" algn="l" rtl="0">
                <a:lnSpc>
                  <a:spcPct val="100000"/>
                </a:lnSpc>
                <a:spcBef>
                  <a:spcPct val="0"/>
                </a:spcBef>
                <a:spcAft>
                  <a:spcPct val="0"/>
                </a:spcAft>
              </a:defPPr>
              <a:lvl1pPr eaLnBrk="1" hangingPunct="1">
                <a:spcBef>
                  <a:spcPct val="0"/>
                </a:spcBef>
                <a:buFontTx/>
                <a:defRPr sz="2400">
                  <a:solidFill>
                    <a:schemeClr val="bg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rgbClr val="17375E"/>
                  </a:solidFill>
                  <a:latin typeface="Corbel"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17375E"/>
                  </a:solidFill>
                  <a:latin typeface="Corbel"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9pPr>
            </a:lstStyle>
            <a:p>
              <a:r>
                <a:rPr lang="fr-CA" altLang="en-US" dirty="0" smtClean="0">
                  <a:cs typeface="Tahoma" panose="020B0604030504040204" pitchFamily="34" charset="0"/>
                </a:rPr>
                <a:t>Individuel</a:t>
              </a:r>
              <a:endParaRPr lang="fr-CA" altLang="en-US" dirty="0">
                <a:cs typeface="Tahoma" panose="020B0604030504040204" pitchFamily="34" charset="0"/>
              </a:endParaRPr>
            </a:p>
          </p:txBody>
        </p:sp>
        <p:sp>
          <p:nvSpPr>
            <p:cNvPr id="37897" name="TextBox 16"/>
            <p:cNvSpPr txBox="1">
              <a:spLocks noChangeArrowheads="1"/>
            </p:cNvSpPr>
            <p:nvPr/>
          </p:nvSpPr>
          <p:spPr bwMode="auto">
            <a:xfrm>
              <a:off x="3741855" y="3274420"/>
              <a:ext cx="2299050" cy="45765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rgbClr val="17375E"/>
                  </a:solidFill>
                  <a:latin typeface="Corbel"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7375E"/>
                  </a:solidFill>
                  <a:latin typeface="Corbel"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17375E"/>
                  </a:solidFill>
                  <a:latin typeface="Corbel"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9pPr>
            </a:lstStyle>
            <a:p>
              <a:pPr eaLnBrk="1" hangingPunct="1">
                <a:spcBef>
                  <a:spcPct val="0"/>
                </a:spcBef>
                <a:buFontTx/>
                <a:buNone/>
              </a:pPr>
              <a:r>
                <a:rPr lang="fr-CA" altLang="en-US" sz="2400" dirty="0" smtClean="0">
                  <a:solidFill>
                    <a:schemeClr val="bg1"/>
                  </a:solidFill>
                  <a:latin typeface="Helvetica" panose="020B0604020202020204" pitchFamily="34" charset="0"/>
                  <a:cs typeface="Tahoma" panose="020B0604030504040204" pitchFamily="34" charset="0"/>
                </a:rPr>
                <a:t>Organisationnel</a:t>
              </a:r>
              <a:endParaRPr lang="fr-CA" altLang="en-US" sz="2400" dirty="0">
                <a:solidFill>
                  <a:schemeClr val="bg1"/>
                </a:solidFill>
                <a:latin typeface="Helvetica" panose="020B0604020202020204" pitchFamily="34" charset="0"/>
                <a:cs typeface="Tahoma" panose="020B0604030504040204" pitchFamily="34" charset="0"/>
              </a:endParaRPr>
            </a:p>
          </p:txBody>
        </p:sp>
        <p:sp>
          <p:nvSpPr>
            <p:cNvPr id="15" name="TextBox 18"/>
            <p:cNvSpPr txBox="1">
              <a:spLocks noChangeArrowheads="1"/>
            </p:cNvSpPr>
            <p:nvPr/>
          </p:nvSpPr>
          <p:spPr bwMode="auto">
            <a:xfrm>
              <a:off x="6154213" y="3274420"/>
              <a:ext cx="1908036" cy="45765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marR="0" lvl="0" algn="l" rtl="0">
                <a:lnSpc>
                  <a:spcPct val="100000"/>
                </a:lnSpc>
                <a:spcBef>
                  <a:spcPct val="0"/>
                </a:spcBef>
                <a:spcAft>
                  <a:spcPct val="0"/>
                </a:spcAft>
                <a:defRPr/>
              </a:defPPr>
              <a:lvl1pPr eaLnBrk="1" hangingPunct="1">
                <a:spcBef>
                  <a:spcPct val="0"/>
                </a:spcBef>
                <a:buFontTx/>
                <a:defRPr sz="2400">
                  <a:solidFill>
                    <a:schemeClr val="bg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rgbClr val="17375E"/>
                  </a:solidFill>
                  <a:latin typeface="Corbel"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17375E"/>
                  </a:solidFill>
                  <a:latin typeface="Corbel"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17375E"/>
                  </a:solidFill>
                  <a:latin typeface="Corbel"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orbel" pitchFamily="34" charset="0"/>
                  <a:ea typeface="MS PGothic" panose="020B0600070205080204" pitchFamily="34" charset="-128"/>
                </a:defRPr>
              </a:lvl9pPr>
            </a:lstStyle>
            <a:p>
              <a:r>
                <a:rPr lang="fr-CA" altLang="en-US" dirty="0" smtClean="0">
                  <a:cs typeface="Tahoma" panose="020B0604030504040204" pitchFamily="34" charset="0"/>
                </a:rPr>
                <a:t> Sociétal</a:t>
              </a:r>
              <a:endParaRPr lang="fr-CA" altLang="en-US" dirty="0">
                <a:cs typeface="Tahoma" panose="020B0604030504040204" pitchFamily="34" charset="0"/>
              </a:endParaRPr>
            </a:p>
          </p:txBody>
        </p:sp>
        <p:cxnSp>
          <p:nvCxnSpPr>
            <p:cNvPr id="5" name="Straight Arrow Connector 4"/>
            <p:cNvCxnSpPr/>
            <p:nvPr/>
          </p:nvCxnSpPr>
          <p:spPr>
            <a:xfrm flipV="1">
              <a:off x="3044573" y="3505252"/>
              <a:ext cx="603843" cy="0"/>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621268" y="3505252"/>
              <a:ext cx="603843" cy="1"/>
            </a:xfrm>
            <a:prstGeom prst="straightConnector1">
              <a:avLst/>
            </a:prstGeom>
            <a:ln w="5715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4" name="Slide Number Placeholder 13"/>
          <p:cNvSpPr>
            <a:spLocks noGrp="1"/>
          </p:cNvSpPr>
          <p:nvPr>
            <p:ph type="sldNum" sz="quarter" idx="12"/>
          </p:nvPr>
        </p:nvSpPr>
        <p:spPr/>
        <p:txBody>
          <a:bodyPr/>
          <a:lstStyle/>
          <a:p>
            <a:fld id="{056DA062-4F05-430C-9DFE-ED13C882C558}" type="slidenum">
              <a:rPr lang="fr-CA" smtClean="0">
                <a:cs typeface="Tahoma" panose="020B0604030504040204" pitchFamily="34" charset="0"/>
              </a:rPr>
              <a:t>10</a:t>
            </a:fld>
            <a:endParaRPr lang="fr-CA" dirty="0">
              <a:cs typeface="Tahoma" panose="020B0604030504040204" pitchFamily="34" charset="0"/>
            </a:endParaRPr>
          </a:p>
        </p:txBody>
      </p:sp>
    </p:spTree>
    <p:extLst>
      <p:ext uri="{BB962C8B-B14F-4D97-AF65-F5344CB8AC3E}">
        <p14:creationId xmlns:p14="http://schemas.microsoft.com/office/powerpoint/2010/main" val="30673700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cs typeface="Tahoma" panose="020B0604030504040204" pitchFamily="34" charset="0"/>
              </a:rPr>
              <a:t>Niveau sociétal</a:t>
            </a:r>
          </a:p>
        </p:txBody>
      </p:sp>
      <p:sp>
        <p:nvSpPr>
          <p:cNvPr id="3" name="Content Placeholder 2"/>
          <p:cNvSpPr>
            <a:spLocks noGrp="1"/>
          </p:cNvSpPr>
          <p:nvPr>
            <p:ph idx="1"/>
          </p:nvPr>
        </p:nvSpPr>
        <p:spPr>
          <a:xfrm>
            <a:off x="457200" y="1344167"/>
            <a:ext cx="8229600" cy="5377309"/>
          </a:xfrm>
        </p:spPr>
        <p:txBody>
          <a:bodyPr>
            <a:normAutofit fontScale="92500" lnSpcReduction="20000"/>
          </a:bodyPr>
          <a:lstStyle/>
          <a:p>
            <a:r>
              <a:rPr lang="fr-CA" dirty="0" smtClean="0">
                <a:cs typeface="Tahoma" panose="020B0604030504040204" pitchFamily="34" charset="0"/>
              </a:rPr>
              <a:t>Les politiques (p. ex. C-25) et leur mise en œuvre</a:t>
            </a:r>
          </a:p>
          <a:p>
            <a:r>
              <a:rPr lang="fr-CA" dirty="0" smtClean="0">
                <a:cs typeface="Tahoma" panose="020B0604030504040204" pitchFamily="34" charset="0"/>
              </a:rPr>
              <a:t>Responsabiliser les médias – tirer parti du pouvoir d’approvisionnement des organisations et de l’action des consommateurs</a:t>
            </a:r>
          </a:p>
          <a:p>
            <a:r>
              <a:rPr lang="fr-CA" dirty="0" smtClean="0">
                <a:cs typeface="Tahoma" panose="020B0604030504040204" pitchFamily="34" charset="0"/>
                <a:sym typeface="Source Sans Pro"/>
              </a:rPr>
              <a:t>Engagements des intervenants : accréditation, structures de récompense, politiques d’approvisionnement pouvant accélérer le changement</a:t>
            </a:r>
          </a:p>
          <a:p>
            <a:r>
              <a:rPr lang="fr-CA" dirty="0" smtClean="0">
                <a:cs typeface="Tahoma" panose="020B0604030504040204" pitchFamily="34" charset="0"/>
                <a:sym typeface="Source Sans Pro"/>
              </a:rPr>
              <a:t>Analyse comparative entre les sexes+ (ou </a:t>
            </a:r>
            <a:r>
              <a:rPr lang="fr-CA" dirty="0" err="1" smtClean="0">
                <a:cs typeface="Tahoma" panose="020B0604030504040204" pitchFamily="34" charset="0"/>
                <a:sym typeface="Source Sans Pro"/>
              </a:rPr>
              <a:t>ETD</a:t>
            </a:r>
            <a:r>
              <a:rPr lang="fr-CA" dirty="0" smtClean="0">
                <a:cs typeface="Tahoma" panose="020B0604030504040204" pitchFamily="34" charset="0"/>
                <a:sym typeface="Source Sans Pro"/>
              </a:rPr>
              <a:t>) fondée sur les politiques, les programmes et les budgets pour un écosystème inclusif</a:t>
            </a:r>
          </a:p>
          <a:p>
            <a:r>
              <a:rPr lang="fr-CA" dirty="0" smtClean="0">
                <a:cs typeface="Tahoma" panose="020B0604030504040204" pitchFamily="34" charset="0"/>
              </a:rPr>
              <a:t>Promouvoir des images positives de chefs de file diversifiés dans tous les secteurs, en particulier dans les secteurs des affaires et de l’entrepreneuriat</a:t>
            </a:r>
          </a:p>
          <a:p>
            <a:r>
              <a:rPr lang="fr-CA" dirty="0" smtClean="0">
                <a:cs typeface="Tahoma" panose="020B0604030504040204" pitchFamily="34" charset="0"/>
              </a:rPr>
              <a:t>Comprendre l’impact des événements mondiaux sur les employés et les clients</a:t>
            </a:r>
          </a:p>
          <a:p>
            <a:r>
              <a:rPr lang="fr-CA" dirty="0" smtClean="0">
                <a:cs typeface="Tahoma" panose="020B0604030504040204" pitchFamily="34" charset="0"/>
              </a:rPr>
              <a:t>Plus de comités entièrement masculins</a:t>
            </a:r>
          </a:p>
          <a:p>
            <a:r>
              <a:rPr lang="fr-CA" dirty="0" smtClean="0">
                <a:cs typeface="Tahoma" panose="020B0604030504040204" pitchFamily="34" charset="0"/>
              </a:rPr>
              <a:t>N’oubliez pas : La culture mange la stratégie</a:t>
            </a:r>
          </a:p>
        </p:txBody>
      </p:sp>
      <p:sp>
        <p:nvSpPr>
          <p:cNvPr id="4" name="Slide Number Placeholder 3"/>
          <p:cNvSpPr>
            <a:spLocks noGrp="1"/>
          </p:cNvSpPr>
          <p:nvPr>
            <p:ph type="sldNum" sz="quarter" idx="12"/>
          </p:nvPr>
        </p:nvSpPr>
        <p:spPr/>
        <p:txBody>
          <a:bodyPr/>
          <a:lstStyle/>
          <a:p>
            <a:fld id="{056DA062-4F05-430C-9DFE-ED13C882C558}" type="slidenum">
              <a:rPr lang="fr-CA" smtClean="0">
                <a:cs typeface="Tahoma" panose="020B0604030504040204" pitchFamily="34" charset="0"/>
              </a:rPr>
              <a:t>11</a:t>
            </a:fld>
            <a:endParaRPr lang="fr-CA" dirty="0">
              <a:cs typeface="Tahoma" panose="020B0604030504040204" pitchFamily="34" charset="0"/>
            </a:endParaRPr>
          </a:p>
        </p:txBody>
      </p:sp>
    </p:spTree>
    <p:extLst>
      <p:ext uri="{BB962C8B-B14F-4D97-AF65-F5344CB8AC3E}">
        <p14:creationId xmlns:p14="http://schemas.microsoft.com/office/powerpoint/2010/main" val="36905189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26"/>
          <p:cNvPicPr preferRelativeResize="0"/>
          <p:nvPr/>
        </p:nvPicPr>
        <p:blipFill>
          <a:blip r:embed="rId3">
            <a:alphaModFix/>
          </a:blip>
          <a:srcRect t="11666" r="6483" b="15888"/>
          <a:stretch>
            <a:fillRect/>
          </a:stretch>
        </p:blipFill>
        <p:spPr>
          <a:xfrm>
            <a:off x="370177" y="215900"/>
            <a:ext cx="8403645" cy="736600"/>
          </a:xfrm>
          <a:prstGeom prst="rect">
            <a:avLst/>
          </a:prstGeom>
          <a:noFill/>
          <a:ln>
            <a:noFill/>
          </a:ln>
        </p:spPr>
      </p:pic>
      <p:pic>
        <p:nvPicPr>
          <p:cNvPr id="194" name="Google Shape;194;p26"/>
          <p:cNvPicPr preferRelativeResize="0"/>
          <p:nvPr/>
        </p:nvPicPr>
        <p:blipFill>
          <a:blip r:embed="rId4">
            <a:alphaModFix/>
          </a:blip>
          <a:stretch>
            <a:fillRect/>
          </a:stretch>
        </p:blipFill>
        <p:spPr>
          <a:xfrm>
            <a:off x="370177" y="945351"/>
            <a:ext cx="3842512" cy="5763768"/>
          </a:xfrm>
          <a:prstGeom prst="rect">
            <a:avLst/>
          </a:prstGeom>
          <a:noFill/>
          <a:ln>
            <a:noFill/>
          </a:ln>
        </p:spPr>
      </p:pic>
      <p:pic>
        <p:nvPicPr>
          <p:cNvPr id="195" name="Google Shape;195;p26"/>
          <p:cNvPicPr preferRelativeResize="0"/>
          <p:nvPr/>
        </p:nvPicPr>
        <p:blipFill>
          <a:blip r:embed="rId5">
            <a:alphaModFix/>
          </a:blip>
          <a:stretch>
            <a:fillRect/>
          </a:stretch>
        </p:blipFill>
        <p:spPr>
          <a:xfrm>
            <a:off x="4582866" y="945351"/>
            <a:ext cx="4190956" cy="5763769"/>
          </a:xfrm>
          <a:prstGeom prst="rect">
            <a:avLst/>
          </a:prstGeom>
          <a:noFill/>
          <a:ln>
            <a:noFill/>
          </a:ln>
        </p:spPr>
      </p:pic>
    </p:spTree>
    <p:extLst>
      <p:ext uri="{BB962C8B-B14F-4D97-AF65-F5344CB8AC3E}">
        <p14:creationId xmlns:p14="http://schemas.microsoft.com/office/powerpoint/2010/main" val="28219625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457200" y="274638"/>
            <a:ext cx="8229600" cy="1114324"/>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Clr>
                <a:srgbClr val="244061"/>
              </a:buClr>
              <a:buSzPts val="3600"/>
              <a:buFont typeface="Source Sans Pro"/>
              <a:buNone/>
            </a:pPr>
            <a:endParaRPr lang="fr-CA" sz="3600" b="0" i="0" u="none" strike="noStrike" cap="none" dirty="0">
              <a:solidFill>
                <a:srgbClr val="244061"/>
              </a:solidFill>
              <a:latin typeface="Source Sans Pro"/>
              <a:ea typeface="Source Sans Pro"/>
              <a:cs typeface="Tahoma" panose="020B0604030504040204" pitchFamily="34" charset="0"/>
              <a:sym typeface="Source Sans Pro"/>
            </a:endParaRPr>
          </a:p>
        </p:txBody>
      </p:sp>
      <p:sp>
        <p:nvSpPr>
          <p:cNvPr id="216" name="Google Shape;216;p29"/>
          <p:cNvSpPr txBox="1">
            <a:spLocks noGrp="1"/>
          </p:cNvSpPr>
          <p:nvPr>
            <p:ph type="sldNum" idx="12"/>
          </p:nvPr>
        </p:nvSpPr>
        <p:spPr>
          <a:xfrm>
            <a:off x="6902450" y="6356354"/>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fr-CA" sz="1800" dirty="0" smtClean="0">
                <a:solidFill>
                  <a:schemeClr val="dk1"/>
                </a:solidFill>
                <a:latin typeface="Source Sans Pro"/>
                <a:ea typeface="Source Sans Pro"/>
                <a:cs typeface="Tahoma" panose="020B0604030504040204" pitchFamily="34" charset="0"/>
                <a:sym typeface="Source Sans Pro"/>
              </a:rPr>
              <a:t>Diapo 13</a:t>
            </a:r>
            <a:endParaRPr lang="fr-CA" sz="1800" dirty="0">
              <a:solidFill>
                <a:schemeClr val="dk1"/>
              </a:solidFill>
              <a:latin typeface="Source Sans Pro"/>
              <a:ea typeface="Source Sans Pro"/>
              <a:cs typeface="Tahoma" panose="020B0604030504040204" pitchFamily="34" charset="0"/>
              <a:sym typeface="Source Sans Pro"/>
            </a:endParaRPr>
          </a:p>
        </p:txBody>
      </p:sp>
      <p:pic>
        <p:nvPicPr>
          <p:cNvPr id="217" name="Google Shape;217;p29" descr="mailbd_033017122600.jpg"/>
          <p:cNvPicPr>
            <a:picLocks noGrp="1"/>
          </p:cNvPicPr>
          <p:nvPr>
            <p:ph type="body" idx="1"/>
          </p:nvPr>
        </p:nvPicPr>
        <p:blipFill>
          <a:blip r:embed="rId3">
            <a:alphaModFix/>
          </a:blip>
          <a:srcRect t="1016" b="29031"/>
          <a:stretch>
            <a:fillRect/>
          </a:stretch>
        </p:blipFill>
        <p:spPr>
          <a:xfrm>
            <a:off x="0" y="0"/>
            <a:ext cx="9144000" cy="6921500"/>
          </a:xfrm>
          <a:prstGeom prst="rect">
            <a:avLst/>
          </a:prstGeom>
          <a:noFill/>
          <a:ln>
            <a:noFill/>
          </a:ln>
        </p:spPr>
      </p:pic>
    </p:spTree>
    <p:extLst>
      <p:ext uri="{BB962C8B-B14F-4D97-AF65-F5344CB8AC3E}">
        <p14:creationId xmlns:p14="http://schemas.microsoft.com/office/powerpoint/2010/main" val="2569814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fr-CA" dirty="0">
              <a:cs typeface="Tahoma" panose="020B0604030504040204" pitchFamily="34" charset="0"/>
            </a:endParaRPr>
          </a:p>
        </p:txBody>
      </p:sp>
      <p:sp>
        <p:nvSpPr>
          <p:cNvPr id="2" name="Title 1"/>
          <p:cNvSpPr>
            <a:spLocks noGrp="1"/>
          </p:cNvSpPr>
          <p:nvPr>
            <p:ph type="title"/>
          </p:nvPr>
        </p:nvSpPr>
        <p:spPr>
          <a:xfrm>
            <a:off x="457199" y="310895"/>
            <a:ext cx="8318499" cy="989381"/>
          </a:xfrm>
        </p:spPr>
        <p:txBody>
          <a:bodyPr/>
          <a:lstStyle/>
          <a:p>
            <a:r>
              <a:rPr lang="fr-CA" dirty="0" smtClean="0">
                <a:solidFill>
                  <a:srgbClr val="FFFFFF"/>
                </a:solidFill>
                <a:latin typeface="Helvetica" charset="0"/>
                <a:ea typeface="Helvetica" charset="0"/>
                <a:cs typeface="Tahoma" panose="020B0604030504040204" pitchFamily="34" charset="0"/>
              </a:rPr>
              <a:t>Niveau organisationnel</a:t>
            </a:r>
            <a:br>
              <a:rPr lang="fr-CA" dirty="0" smtClean="0">
                <a:solidFill>
                  <a:srgbClr val="FFFFFF"/>
                </a:solidFill>
                <a:latin typeface="Helvetica" charset="0"/>
                <a:ea typeface="Helvetica" charset="0"/>
                <a:cs typeface="Tahoma" panose="020B0604030504040204" pitchFamily="34" charset="0"/>
              </a:rPr>
            </a:br>
            <a:r>
              <a:rPr lang="fr-CA" dirty="0" smtClean="0">
                <a:solidFill>
                  <a:srgbClr val="FFFFFF"/>
                </a:solidFill>
                <a:latin typeface="Helvetica" charset="0"/>
                <a:ea typeface="Helvetica" charset="0"/>
                <a:cs typeface="Tahoma" panose="020B0604030504040204" pitchFamily="34" charset="0"/>
              </a:rPr>
              <a:t>1. Gouvernance et leadership : </a:t>
            </a:r>
          </a:p>
        </p:txBody>
      </p:sp>
      <p:sp>
        <p:nvSpPr>
          <p:cNvPr id="3" name="Content Placeholder 2"/>
          <p:cNvSpPr>
            <a:spLocks noGrp="1"/>
          </p:cNvSpPr>
          <p:nvPr>
            <p:ph idx="1"/>
          </p:nvPr>
        </p:nvSpPr>
        <p:spPr>
          <a:xfrm>
            <a:off x="112183" y="1268290"/>
            <a:ext cx="6521824" cy="3779161"/>
          </a:xfrm>
        </p:spPr>
        <p:txBody>
          <a:bodyPr>
            <a:normAutofit fontScale="92500"/>
          </a:bodyPr>
          <a:lstStyle/>
          <a:p>
            <a:pPr marL="342900" indent="-342900">
              <a:buFont typeface="Arial"/>
              <a:buChar char="•"/>
            </a:pPr>
            <a:r>
              <a:rPr lang="fr-CA" sz="2800" dirty="0" smtClean="0">
                <a:solidFill>
                  <a:srgbClr val="FFFFFF"/>
                </a:solidFill>
                <a:latin typeface="Helvetica" charset="0"/>
                <a:ea typeface="Helvetica" charset="0"/>
                <a:cs typeface="Tahoma" panose="020B0604030504040204" pitchFamily="34" charset="0"/>
              </a:rPr>
              <a:t>Communiquer l’adhésion de la haute direction, du personnel et de la direction</a:t>
            </a:r>
          </a:p>
          <a:p>
            <a:pPr marL="342900" indent="-342900">
              <a:buFont typeface="Arial"/>
              <a:buChar char="•"/>
            </a:pPr>
            <a:r>
              <a:rPr lang="fr-CA" sz="2800" dirty="0" smtClean="0">
                <a:solidFill>
                  <a:srgbClr val="FFFFFF"/>
                </a:solidFill>
                <a:latin typeface="Helvetica" charset="0"/>
                <a:ea typeface="Helvetica" charset="0"/>
                <a:cs typeface="Tahoma" panose="020B0604030504040204" pitchFamily="34" charset="0"/>
              </a:rPr>
              <a:t>« Ton donné par la direction » : Justification des nouvelles approches en matière de diversité et d’inclusion</a:t>
            </a:r>
          </a:p>
          <a:p>
            <a:pPr marL="342900" indent="-342900">
              <a:buFont typeface="Arial"/>
              <a:buChar char="•"/>
            </a:pPr>
            <a:r>
              <a:rPr lang="fr-CA" altLang="en-US" sz="2800" dirty="0" smtClean="0">
                <a:latin typeface="Helvetica" charset="0"/>
                <a:ea typeface="Helvetica" charset="0"/>
                <a:cs typeface="Tahoma" panose="020B0604030504040204" pitchFamily="34" charset="0"/>
              </a:rPr>
              <a:t>Transmission en cascade des objectifs et des cadres de responsabilisation</a:t>
            </a:r>
          </a:p>
          <a:p>
            <a:pPr marL="342900" indent="-342900">
              <a:buFont typeface="Arial"/>
              <a:buChar char="•"/>
            </a:pPr>
            <a:r>
              <a:rPr lang="fr-CA" altLang="en-US" sz="2800" dirty="0" smtClean="0">
                <a:latin typeface="Helvetica" charset="0"/>
                <a:ea typeface="Helvetica" charset="0"/>
                <a:cs typeface="Tahoma" panose="020B0604030504040204" pitchFamily="34" charset="0"/>
              </a:rPr>
              <a:t>Raconter une histoire</a:t>
            </a:r>
          </a:p>
          <a:p>
            <a:pPr marL="342900" indent="-342900">
              <a:buFont typeface="Arial"/>
              <a:buChar char="•"/>
            </a:pPr>
            <a:endParaRPr lang="fr-CA" altLang="en-US" sz="2800" dirty="0" smtClean="0">
              <a:latin typeface="Helvetica" charset="0"/>
              <a:ea typeface="Helvetica" charset="0"/>
              <a:cs typeface="Tahoma" panose="020B0604030504040204" pitchFamily="34" charset="0"/>
            </a:endParaRPr>
          </a:p>
          <a:p>
            <a:endParaRPr lang="fr-CA" sz="2800" dirty="0">
              <a:cs typeface="Tahoma" panose="020B0604030504040204" pitchFamily="34" charset="0"/>
            </a:endParaRPr>
          </a:p>
        </p:txBody>
      </p:sp>
      <p:sp>
        <p:nvSpPr>
          <p:cNvPr id="14344" name="Slide Number Placeholder 7"/>
          <p:cNvSpPr>
            <a:spLocks noGrp="1"/>
          </p:cNvSpPr>
          <p:nvPr>
            <p:ph type="sldNum" sz="quarter" idx="12"/>
          </p:nvPr>
        </p:nvSpPr>
        <p:spPr>
          <a:xfrm>
            <a:off x="5499847" y="6455664"/>
            <a:ext cx="2501153" cy="365125"/>
          </a:xfrm>
          <a:prstGeom prst="rect">
            <a:avLst/>
          </a:prstGeom>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CA" dirty="0" smtClean="0">
                <a:solidFill>
                  <a:srgbClr val="FFFFFF"/>
                </a:solidFill>
                <a:latin typeface="Helvetica" charset="0"/>
                <a:ea typeface="Helvetica" charset="0"/>
                <a:cs typeface="Tahoma" panose="020B0604030504040204" pitchFamily="34" charset="0"/>
              </a:rPr>
              <a:t>Ton donné par la direction</a:t>
            </a:r>
          </a:p>
          <a:p>
            <a:endParaRPr lang="fr-CA" altLang="en-US" dirty="0">
              <a:solidFill>
                <a:schemeClr val="bg1"/>
              </a:solidFill>
              <a:cs typeface="Tahoma" panose="020B0604030504040204" pitchFamily="34" charset="0"/>
            </a:endParaRPr>
          </a:p>
        </p:txBody>
      </p:sp>
      <p:sp>
        <p:nvSpPr>
          <p:cNvPr id="14" name="Title 1"/>
          <p:cNvSpPr txBox="1"/>
          <p:nvPr/>
        </p:nvSpPr>
        <p:spPr>
          <a:xfrm>
            <a:off x="112183" y="116325"/>
            <a:ext cx="8551333" cy="1140062"/>
          </a:xfrm>
          <a:prstGeom prst="rect">
            <a:avLst/>
          </a:prstGeom>
        </p:spPr>
        <p:txBody>
          <a:bodyPr>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endParaRPr lang="fr-CA" sz="3400" b="1" dirty="0">
              <a:solidFill>
                <a:srgbClr val="FFFFFF"/>
              </a:solidFill>
              <a:latin typeface="Helvetica" charset="0"/>
              <a:ea typeface="Helvetica" charset="0"/>
              <a:cs typeface="Tahoma" panose="020B0604030504040204" pitchFamily="34" charset="0"/>
            </a:endParaRPr>
          </a:p>
        </p:txBody>
      </p:sp>
      <p:sp>
        <p:nvSpPr>
          <p:cNvPr id="18" name="Content Placeholder 2"/>
          <p:cNvSpPr txBox="1"/>
          <p:nvPr/>
        </p:nvSpPr>
        <p:spPr>
          <a:xfrm>
            <a:off x="4988608" y="4391596"/>
            <a:ext cx="4019924" cy="2271130"/>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ct val="0"/>
              </a:spcAft>
              <a:buClrTx/>
              <a:buSzTx/>
              <a:buFont typeface="Arial"/>
              <a:buNone/>
              <a:defRPr/>
            </a:pPr>
            <a:endParaRPr kumimoji="0" lang="fr-CA" sz="2000" b="0" i="0" u="none" strike="noStrike" kern="1200" cap="none" spc="0" normalizeH="0" baseline="0" noProof="0" dirty="0">
              <a:ln>
                <a:noFill/>
              </a:ln>
              <a:solidFill>
                <a:srgbClr val="FFFFFF"/>
              </a:solidFill>
              <a:effectLst/>
              <a:uLnTx/>
              <a:uFillTx/>
              <a:latin typeface="Arial Narrow"/>
              <a:ea typeface="+mn-ea"/>
              <a:cs typeface="Tahoma" panose="020B0604030504040204" pitchFamily="34" charset="0"/>
            </a:endParaRPr>
          </a:p>
        </p:txBody>
      </p:sp>
      <p:pic>
        <p:nvPicPr>
          <p:cNvPr id="8" name="Picture 7" descr="CEO Action"/>
          <p:cNvPicPr/>
          <p:nvPr/>
        </p:nvPicPr>
        <p:blipFill>
          <a:blip r:embed="rId3">
            <a:extLst>
              <a:ext uri="{28A0092B-C50C-407E-A947-70E740481C1C}">
                <a14:useLocalDpi xmlns:a14="http://schemas.microsoft.com/office/drawing/2010/main" val="0"/>
              </a:ext>
            </a:extLst>
          </a:blip>
          <a:stretch>
            <a:fillRect/>
          </a:stretch>
        </p:blipFill>
        <p:spPr bwMode="auto">
          <a:xfrm>
            <a:off x="5156821" y="4347704"/>
            <a:ext cx="3683497" cy="2107960"/>
          </a:xfrm>
          <a:prstGeom prst="rect">
            <a:avLst/>
          </a:prstGeom>
          <a:noFill/>
          <a:ln>
            <a:noFill/>
          </a:ln>
        </p:spPr>
      </p:pic>
    </p:spTree>
    <p:extLst>
      <p:ext uri="{BB962C8B-B14F-4D97-AF65-F5344CB8AC3E}">
        <p14:creationId xmlns:p14="http://schemas.microsoft.com/office/powerpoint/2010/main" val="24526352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919"/>
            <a:ext cx="8229600" cy="621792"/>
          </a:xfrm>
        </p:spPr>
        <p:txBody>
          <a:bodyPr/>
          <a:lstStyle/>
          <a:p>
            <a:r>
              <a:rPr lang="fr-CA" dirty="0" smtClean="0">
                <a:cs typeface="Tahoma" panose="020B0604030504040204" pitchFamily="34" charset="0"/>
              </a:rPr>
              <a:t>De la parole aux actes : Le conseil a-t-il adopté une politique écrite sur la diversité?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0147432"/>
              </p:ext>
            </p:extLst>
          </p:nvPr>
        </p:nvGraphicFramePr>
        <p:xfrm>
          <a:off x="457200" y="1344613"/>
          <a:ext cx="8229600" cy="48371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056DA062-4F05-430C-9DFE-ED13C882C558}" type="slidenum">
              <a:rPr lang="fr-CA" smtClean="0">
                <a:cs typeface="Tahoma" panose="020B0604030504040204" pitchFamily="34" charset="0"/>
              </a:rPr>
              <a:t>15</a:t>
            </a:fld>
            <a:endParaRPr lang="fr-CA" dirty="0">
              <a:cs typeface="Tahoma" panose="020B0604030504040204" pitchFamily="34" charset="0"/>
            </a:endParaRPr>
          </a:p>
        </p:txBody>
      </p:sp>
      <p:sp>
        <p:nvSpPr>
          <p:cNvPr id="6" name="TextBox 5"/>
          <p:cNvSpPr txBox="1"/>
          <p:nvPr/>
        </p:nvSpPr>
        <p:spPr>
          <a:xfrm>
            <a:off x="4890114" y="6352144"/>
            <a:ext cx="3299301" cy="307777"/>
          </a:xfrm>
          <a:prstGeom prst="rect">
            <a:avLst/>
          </a:prstGeom>
          <a:noFill/>
        </p:spPr>
        <p:txBody>
          <a:bodyPr wrap="none" rtlCol="0">
            <a:spAutoFit/>
          </a:bodyPr>
          <a:lstStyle/>
          <a:p>
            <a:pPr algn="r"/>
            <a:r>
              <a:rPr lang="fr-CA" dirty="0" err="1" smtClean="0">
                <a:solidFill>
                  <a:schemeClr val="bg1"/>
                </a:solidFill>
                <a:cs typeface="Tahoma" panose="020B0604030504040204" pitchFamily="34" charset="0"/>
              </a:rPr>
              <a:t>PhaseNyne</a:t>
            </a:r>
            <a:r>
              <a:rPr lang="fr-CA" dirty="0" smtClean="0">
                <a:solidFill>
                  <a:schemeClr val="bg1"/>
                </a:solidFill>
                <a:cs typeface="Tahoma" panose="020B0604030504040204" pitchFamily="34" charset="0"/>
              </a:rPr>
              <a:t> </a:t>
            </a:r>
            <a:r>
              <a:rPr lang="fr-CA" dirty="0" err="1" smtClean="0">
                <a:solidFill>
                  <a:schemeClr val="bg1"/>
                </a:solidFill>
                <a:cs typeface="Tahoma" panose="020B0604030504040204" pitchFamily="34" charset="0"/>
              </a:rPr>
              <a:t>Annual</a:t>
            </a:r>
            <a:r>
              <a:rPr lang="fr-CA" dirty="0" smtClean="0">
                <a:solidFill>
                  <a:schemeClr val="bg1"/>
                </a:solidFill>
                <a:cs typeface="Tahoma" panose="020B0604030504040204" pitchFamily="34" charset="0"/>
              </a:rPr>
              <a:t> Report </a:t>
            </a:r>
            <a:r>
              <a:rPr lang="fr-CA" dirty="0" err="1" smtClean="0">
                <a:solidFill>
                  <a:schemeClr val="bg1"/>
                </a:solidFill>
                <a:cs typeface="Tahoma" panose="020B0604030504040204" pitchFamily="34" charset="0"/>
              </a:rPr>
              <a:t>Card</a:t>
            </a:r>
            <a:r>
              <a:rPr lang="fr-CA" dirty="0" smtClean="0">
                <a:solidFill>
                  <a:schemeClr val="bg1"/>
                </a:solidFill>
                <a:cs typeface="Tahoma" panose="020B0604030504040204" pitchFamily="34" charset="0"/>
              </a:rPr>
              <a:t> - 2017</a:t>
            </a:r>
            <a:endParaRPr lang="fr-CA" dirty="0">
              <a:solidFill>
                <a:schemeClr val="bg1"/>
              </a:solidFill>
              <a:cs typeface="Tahoma" panose="020B0604030504040204" pitchFamily="34" charset="0"/>
            </a:endParaRPr>
          </a:p>
        </p:txBody>
      </p:sp>
    </p:spTree>
    <p:extLst>
      <p:ext uri="{BB962C8B-B14F-4D97-AF65-F5344CB8AC3E}">
        <p14:creationId xmlns:p14="http://schemas.microsoft.com/office/powerpoint/2010/main" val="12205958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fr-CA" dirty="0">
              <a:cs typeface="Tahoma" panose="020B0604030504040204" pitchFamily="34" charset="0"/>
            </a:endParaRPr>
          </a:p>
        </p:txBody>
      </p:sp>
      <p:sp>
        <p:nvSpPr>
          <p:cNvPr id="24581" name="TextBox 9"/>
          <p:cNvSpPr txBox="1">
            <a:spLocks noChangeArrowheads="1"/>
          </p:cNvSpPr>
          <p:nvPr/>
        </p:nvSpPr>
        <p:spPr bwMode="auto">
          <a:xfrm>
            <a:off x="406400" y="825500"/>
            <a:ext cx="7962900" cy="430887"/>
          </a:xfrm>
          <a:prstGeom prst="rect">
            <a:avLst/>
          </a:prstGeom>
          <a:noFill/>
          <a:ln>
            <a:noFill/>
          </a:ln>
          <a:extLst/>
        </p:spPr>
        <p:txBody>
          <a:bodyPr wrap="square">
            <a:spAutoFit/>
          </a:bodyPr>
          <a:lstStyle>
            <a:lvl1pPr marL="228600" indent="-228600" eaLnBrk="0" hangingPunct="0">
              <a:defRPr sz="2400">
                <a:solidFill>
                  <a:schemeClr val="tx1"/>
                </a:solidFill>
                <a:latin typeface="Arial" panose="020B0604020202020204" pitchFamily="34" charset="0"/>
                <a:ea typeface="ＭＳ Ｐゴシック" pitchFamily="34" charset="-128"/>
              </a:defRPr>
            </a:lvl1pPr>
            <a:lvl2pPr marL="742950" indent="-285750" eaLnBrk="0" hangingPunct="0">
              <a:defRPr sz="2400">
                <a:solidFill>
                  <a:schemeClr val="tx1"/>
                </a:solidFill>
                <a:latin typeface="Arial" panose="020B0604020202020204" pitchFamily="34" charset="0"/>
                <a:ea typeface="ＭＳ Ｐゴシック" pitchFamily="34" charset="-128"/>
              </a:defRPr>
            </a:lvl2pPr>
            <a:lvl3pPr marL="1143000" indent="-228600" eaLnBrk="0" hangingPunct="0">
              <a:defRPr sz="2400">
                <a:solidFill>
                  <a:schemeClr val="tx1"/>
                </a:solidFill>
                <a:latin typeface="Arial" panose="020B0604020202020204" pitchFamily="34" charset="0"/>
                <a:ea typeface="ＭＳ Ｐゴシック" pitchFamily="34" charset="-128"/>
              </a:defRPr>
            </a:lvl3pPr>
            <a:lvl4pPr marL="1600200" indent="-228600" eaLnBrk="0" hangingPunct="0">
              <a:defRPr sz="2400">
                <a:solidFill>
                  <a:schemeClr val="tx1"/>
                </a:solidFill>
                <a:latin typeface="Arial" panose="020B0604020202020204" pitchFamily="34" charset="0"/>
                <a:ea typeface="ＭＳ Ｐゴシック" pitchFamily="34" charset="-128"/>
              </a:defRPr>
            </a:lvl4pPr>
            <a:lvl5pPr marL="2057400" indent="-228600" eaLnBrk="0" hangingPunct="0">
              <a:defRPr sz="2400">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1" hangingPunct="1">
              <a:spcBef>
                <a:spcPts val="630"/>
              </a:spcBef>
              <a:spcAft>
                <a:spcPts val="600"/>
              </a:spcAft>
              <a:defRPr/>
            </a:pPr>
            <a:endParaRPr lang="fr-CA" sz="2200" dirty="0" smtClean="0">
              <a:solidFill>
                <a:srgbClr val="17375E"/>
              </a:solidFill>
              <a:latin typeface="Helvetica" charset="0"/>
              <a:ea typeface="Helvetica" charset="0"/>
              <a:cs typeface="Tahoma" panose="020B0604030504040204" pitchFamily="34" charset="0"/>
            </a:endParaRPr>
          </a:p>
        </p:txBody>
      </p:sp>
      <p:sp>
        <p:nvSpPr>
          <p:cNvPr id="2" name="Title 1"/>
          <p:cNvSpPr>
            <a:spLocks noGrp="1"/>
          </p:cNvSpPr>
          <p:nvPr>
            <p:ph type="title"/>
          </p:nvPr>
        </p:nvSpPr>
        <p:spPr/>
        <p:txBody>
          <a:bodyPr/>
          <a:lstStyle/>
          <a:p>
            <a:r>
              <a:rPr lang="fr-CA" dirty="0" smtClean="0">
                <a:cs typeface="Tahoma" panose="020B0604030504040204" pitchFamily="34" charset="0"/>
              </a:rPr>
              <a:t>2. Pratiques solides et transparentes en matière de ressources humaines</a:t>
            </a:r>
          </a:p>
        </p:txBody>
      </p:sp>
      <p:sp>
        <p:nvSpPr>
          <p:cNvPr id="11" name="Content Placeholder 10"/>
          <p:cNvSpPr>
            <a:spLocks noGrp="1"/>
          </p:cNvSpPr>
          <p:nvPr>
            <p:ph idx="1"/>
          </p:nvPr>
        </p:nvSpPr>
        <p:spPr/>
        <p:txBody>
          <a:bodyPr>
            <a:normAutofit/>
          </a:bodyPr>
          <a:lstStyle/>
          <a:p>
            <a:r>
              <a:rPr lang="fr-CA" sz="2800" dirty="0" smtClean="0">
                <a:cs typeface="Tahoma" panose="020B0604030504040204" pitchFamily="34" charset="0"/>
              </a:rPr>
              <a:t>Recrutement</a:t>
            </a:r>
          </a:p>
          <a:p>
            <a:r>
              <a:rPr lang="fr-CA" sz="2800" dirty="0" smtClean="0">
                <a:cs typeface="Tahoma" panose="020B0604030504040204" pitchFamily="34" charset="0"/>
              </a:rPr>
              <a:t>Processus de sélection exempts de préjugés</a:t>
            </a:r>
          </a:p>
          <a:p>
            <a:r>
              <a:rPr lang="fr-CA" sz="2800" dirty="0" smtClean="0">
                <a:cs typeface="Tahoma" panose="020B0604030504040204" pitchFamily="34" charset="0"/>
              </a:rPr>
              <a:t>Maintien en poste</a:t>
            </a:r>
          </a:p>
          <a:p>
            <a:r>
              <a:rPr lang="fr-CA" sz="2800" dirty="0" smtClean="0">
                <a:cs typeface="Tahoma" panose="020B0604030504040204" pitchFamily="34" charset="0"/>
              </a:rPr>
              <a:t>Avancement et promotion</a:t>
            </a:r>
          </a:p>
          <a:p>
            <a:r>
              <a:rPr lang="fr-CA" sz="2800" dirty="0" smtClean="0">
                <a:cs typeface="Tahoma" panose="020B0604030504040204" pitchFamily="34" charset="0"/>
              </a:rPr>
              <a:t>Formation et perfectionnement</a:t>
            </a:r>
          </a:p>
          <a:p>
            <a:r>
              <a:rPr lang="fr-CA" sz="2800" dirty="0" smtClean="0">
                <a:cs typeface="Tahoma" panose="020B0604030504040204" pitchFamily="34" charset="0"/>
              </a:rPr>
              <a:t>Politiques et processus </a:t>
            </a:r>
          </a:p>
          <a:p>
            <a:endParaRPr lang="fr-CA" sz="2800" dirty="0" smtClean="0">
              <a:cs typeface="Tahoma" panose="020B0604030504040204" pitchFamily="34" charset="0"/>
            </a:endParaRPr>
          </a:p>
          <a:p>
            <a:endParaRPr lang="fr-CA" sz="2800" dirty="0">
              <a:cs typeface="Tahoma" panose="020B0604030504040204" pitchFamily="34" charset="0"/>
            </a:endParaRPr>
          </a:p>
        </p:txBody>
      </p:sp>
      <p:sp>
        <p:nvSpPr>
          <p:cNvPr id="14344"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371F79-5C94-42E5-B279-9ECA848E472D}" type="slidenum">
              <a:rPr lang="fr-CA" altLang="en-US" smtClean="0">
                <a:solidFill>
                  <a:schemeClr val="bg1"/>
                </a:solidFill>
                <a:cs typeface="Tahoma" panose="020B0604030504040204" pitchFamily="34" charset="0"/>
              </a:rPr>
              <a:t>16</a:t>
            </a:fld>
            <a:endParaRPr lang="fr-CA" altLang="en-US" dirty="0">
              <a:solidFill>
                <a:schemeClr val="bg1"/>
              </a:solidFill>
              <a:cs typeface="Tahoma" panose="020B0604030504040204" pitchFamily="34" charset="0"/>
            </a:endParaRPr>
          </a:p>
        </p:txBody>
      </p:sp>
      <p:pic>
        <p:nvPicPr>
          <p:cNvPr id="8" name="Google Shape;169;p27" descr="http://img.over-blog-kiwi.com/0/62/31/75/obpic60plPq.jpeg">
            <a:hlinkClick r:id="rId3"/>
          </p:cNvPr>
          <p:cNvPicPr preferRelativeResize="0"/>
          <p:nvPr/>
        </p:nvPicPr>
        <p:blipFill>
          <a:blip r:embed="rId4">
            <a:alphaModFix/>
          </a:blip>
          <a:stretch>
            <a:fillRect/>
          </a:stretch>
        </p:blipFill>
        <p:spPr>
          <a:xfrm>
            <a:off x="5795682" y="2931459"/>
            <a:ext cx="3192674" cy="3661365"/>
          </a:xfrm>
          <a:prstGeom prst="rect">
            <a:avLst/>
          </a:prstGeom>
          <a:noFill/>
          <a:ln>
            <a:noFill/>
          </a:ln>
        </p:spPr>
      </p:pic>
    </p:spTree>
    <p:extLst>
      <p:ext uri="{BB962C8B-B14F-4D97-AF65-F5344CB8AC3E}">
        <p14:creationId xmlns:p14="http://schemas.microsoft.com/office/powerpoint/2010/main" val="35129863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Title 1"/>
          <p:cNvSpPr>
            <a:spLocks noGrp="1"/>
          </p:cNvSpPr>
          <p:nvPr>
            <p:ph type="title"/>
          </p:nvPr>
        </p:nvSpPr>
        <p:spPr>
          <a:xfrm>
            <a:off x="400050" y="483925"/>
            <a:ext cx="8688754" cy="621792"/>
          </a:xfrm>
        </p:spPr>
        <p:txBody>
          <a:bodyPr/>
          <a:lstStyle/>
          <a:p>
            <a:r>
              <a:rPr lang="fr-CA" altLang="en-US" dirty="0">
                <a:cs typeface="Tahoma" panose="020B0604030504040204" pitchFamily="34" charset="0"/>
              </a:rPr>
              <a:t>P</a:t>
            </a:r>
            <a:r>
              <a:rPr lang="fr-CA" altLang="en-US" dirty="0" smtClean="0">
                <a:cs typeface="Tahoma" panose="020B0604030504040204" pitchFamily="34" charset="0"/>
              </a:rPr>
              <a:t>. ex., nouveaux outils et nouvelles approches</a:t>
            </a:r>
          </a:p>
        </p:txBody>
      </p:sp>
      <p:sp>
        <p:nvSpPr>
          <p:cNvPr id="17412" name="Slide Number Placeholder 4"/>
          <p:cNvSpPr>
            <a:spLocks noGrp="1"/>
          </p:cNvSpPr>
          <p:nvPr>
            <p:ph type="sldNum" sz="quarter" idx="12"/>
          </p:nvPr>
        </p:nvSpPr>
        <p:spPr/>
        <p:txBody>
          <a:bodyPr/>
          <a:lstStyle/>
          <a:p>
            <a:fld id="{410BE220-9414-496A-ACE6-A948C844393F}" type="slidenum">
              <a:rPr lang="fr-CA" altLang="en-US" smtClean="0">
                <a:cs typeface="Tahoma" panose="020B0604030504040204" pitchFamily="34" charset="0"/>
              </a:rPr>
              <a:t>17</a:t>
            </a:fld>
            <a:endParaRPr lang="fr-CA" altLang="en-US" dirty="0">
              <a:cs typeface="Tahoma" panose="020B0604030504040204" pitchFamily="34" charset="0"/>
            </a:endParaRPr>
          </a:p>
        </p:txBody>
      </p:sp>
      <p:pic>
        <p:nvPicPr>
          <p:cNvPr id="17414" name="Picture 1" descr="http://www.ryerson.ca/content/ryerson/research/summercompany/index/jcr%3acontent/center/uiwimage.img.png/1390924637690.png"/>
          <p:cNvPicPr>
            <a:picLocks noChangeAspect="1" noChangeArrowheads="1"/>
          </p:cNvPicPr>
          <p:nvPr/>
        </p:nvPicPr>
        <p:blipFill>
          <a:blip r:embed="rId3">
            <a:extLst>
              <a:ext uri="{28A0092B-C50C-407E-A947-70E740481C1C}">
                <a14:useLocalDpi xmlns:a14="http://schemas.microsoft.com/office/drawing/2010/main" val="0"/>
              </a:ext>
            </a:extLst>
          </a:blip>
          <a:srcRect l="35263"/>
          <a:stretch>
            <a:fillRect/>
          </a:stretch>
        </p:blipFill>
        <p:spPr bwMode="auto">
          <a:xfrm>
            <a:off x="6083622" y="1311007"/>
            <a:ext cx="3060378" cy="264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descr="ADaPT-ICTS (Advanced Digital and Professional Traini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024" y="2326731"/>
            <a:ext cx="3240741" cy="119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ecode_box_solid_tagline_horizontal_yellow-on-black-600x139.png"/>
          <p:cNvPicPr>
            <a:picLocks noChangeAspect="1"/>
          </p:cNvPicPr>
          <p:nvPr/>
        </p:nvPicPr>
        <p:blipFill>
          <a:blip r:embed="rId5">
            <a:extLst>
              <a:ext uri="{28A0092B-C50C-407E-A947-70E740481C1C}">
                <a14:useLocalDpi xmlns:a14="http://schemas.microsoft.com/office/drawing/2010/main" val="0"/>
              </a:ext>
            </a:extLst>
          </a:blip>
          <a:srcRect t="14651" r="54757" b="16548"/>
          <a:stretch>
            <a:fillRect/>
          </a:stretch>
        </p:blipFill>
        <p:spPr>
          <a:xfrm>
            <a:off x="-101235" y="3881869"/>
            <a:ext cx="3276235" cy="1154200"/>
          </a:xfrm>
          <a:prstGeom prst="rect">
            <a:avLst/>
          </a:prstGeom>
        </p:spPr>
      </p:pic>
      <p:pic>
        <p:nvPicPr>
          <p:cNvPr id="14" name="Picture 13" descr="10kc.png"/>
          <p:cNvPicPr>
            <a:picLocks noChangeAspect="1"/>
          </p:cNvPicPr>
          <p:nvPr/>
        </p:nvPicPr>
        <p:blipFill>
          <a:blip r:embed="rId6"/>
          <a:srcRect l="5430" t="20491" r="5759" b="17901"/>
          <a:stretch>
            <a:fillRect/>
          </a:stretch>
        </p:blipFill>
        <p:spPr>
          <a:xfrm>
            <a:off x="5944577" y="3994376"/>
            <a:ext cx="1409700" cy="97790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4607" y="1769994"/>
            <a:ext cx="2542310" cy="2159580"/>
          </a:xfrm>
          <a:prstGeom prst="rect">
            <a:avLst/>
          </a:prstGeom>
        </p:spPr>
      </p:pic>
      <p:sp>
        <p:nvSpPr>
          <p:cNvPr id="2" name="AutoShape 2" descr="Image result for npower canada">
            <a:hlinkClick r:id="rId8"/>
          </p:cNvPr>
          <p:cNvSpPr>
            <a:spLocks noChangeAspect="1" noChangeArrowheads="1"/>
          </p:cNvSpPr>
          <p:nvPr/>
        </p:nvSpPr>
        <p:spPr bwMode="auto">
          <a:xfrm>
            <a:off x="2349262" y="30508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cs typeface="Tahoma" panose="020B0604030504040204" pitchFamily="34" charset="0"/>
            </a:endParaRPr>
          </a:p>
        </p:txBody>
      </p:sp>
      <p:pic>
        <p:nvPicPr>
          <p:cNvPr id="3" name="Picture 4" descr="Image result for npower canad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250793" y="5080473"/>
            <a:ext cx="2533650" cy="8096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ci5.googleusercontent.com/proxy/cY5aa2M4miAUG0AAsXPY_zKUQf0yKgRwjvAfHURjJYFfWOPqxGn-DmoLgLC-fz8EfxEHF2HP2y8Mh9tSe00fLpxEKDvHHK7ViZnsydZAlrdWtSUOf5lj2tNV5AM=s0-d-e1-ft#https://d3kpelgc2xgoxo.cloudfront.net/images/staticsite/logo/knack.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646311" y="1140440"/>
            <a:ext cx="2115941" cy="59510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Image result for canadalearningcod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10153" t="17615" r="10299" b="20557"/>
          <a:stretch>
            <a:fillRect/>
          </a:stretch>
        </p:blipFill>
        <p:spPr bwMode="auto">
          <a:xfrm>
            <a:off x="3175000" y="3923577"/>
            <a:ext cx="267970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coursera">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9150" y="1359259"/>
            <a:ext cx="3553757" cy="715086"/>
          </a:xfrm>
          <a:prstGeom prst="rect">
            <a:avLst/>
          </a:prstGeom>
          <a:solidFill>
            <a:srgbClr val="FFFFFF">
              <a:shade val="85000"/>
              <a:alpha val="87000"/>
            </a:srgbClr>
          </a:solidFill>
          <a:extLst/>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4679" y="5068776"/>
            <a:ext cx="5166066" cy="1777972"/>
          </a:xfrm>
          <a:prstGeom prst="rect">
            <a:avLst/>
          </a:prstGeom>
        </p:spPr>
      </p:pic>
      <p:pic>
        <p:nvPicPr>
          <p:cNvPr id="22"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5080885" y="5726956"/>
            <a:ext cx="2873467" cy="1032216"/>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Lst>
        </p:spPr>
      </p:pic>
      <p:pic>
        <p:nvPicPr>
          <p:cNvPr id="23" name="Picture 22" descr="TRIEC">
            <a:hlinkClick r:id="rId18"/>
          </p:cNvPr>
          <p:cNvPicPr/>
          <p:nvPr/>
        </p:nvPicPr>
        <p:blipFill>
          <a:blip r:embed="rId19">
            <a:extLst>
              <a:ext uri="{28A0092B-C50C-407E-A947-70E740481C1C}">
                <a14:useLocalDpi xmlns:a14="http://schemas.microsoft.com/office/drawing/2010/main" val="0"/>
              </a:ext>
            </a:extLst>
          </a:blip>
          <a:srcRect l="9381" t="13095" r="7206" b="13027"/>
          <a:stretch>
            <a:fillRect/>
          </a:stretch>
        </p:blipFill>
        <p:spPr bwMode="auto">
          <a:xfrm>
            <a:off x="7412404" y="3986354"/>
            <a:ext cx="1676400" cy="1066800"/>
          </a:xfrm>
          <a:prstGeom prst="rect">
            <a:avLst/>
          </a:prstGeom>
          <a:noFill/>
          <a:ln>
            <a:noFill/>
          </a:ln>
        </p:spPr>
      </p:pic>
    </p:spTree>
    <p:extLst>
      <p:ext uri="{BB962C8B-B14F-4D97-AF65-F5344CB8AC3E}">
        <p14:creationId xmlns:p14="http://schemas.microsoft.com/office/powerpoint/2010/main" val="29224839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fr-CA" dirty="0">
              <a:cs typeface="Tahoma" panose="020B0604030504040204" pitchFamily="34" charset="0"/>
            </a:endParaRPr>
          </a:p>
        </p:txBody>
      </p:sp>
      <p:sp>
        <p:nvSpPr>
          <p:cNvPr id="24581" name="TextBox 9"/>
          <p:cNvSpPr txBox="1">
            <a:spLocks noChangeArrowheads="1"/>
          </p:cNvSpPr>
          <p:nvPr/>
        </p:nvSpPr>
        <p:spPr bwMode="auto">
          <a:xfrm>
            <a:off x="406400" y="825500"/>
            <a:ext cx="7962900" cy="430887"/>
          </a:xfrm>
          <a:prstGeom prst="rect">
            <a:avLst/>
          </a:prstGeom>
          <a:noFill/>
          <a:ln>
            <a:noFill/>
          </a:ln>
          <a:extLst/>
        </p:spPr>
        <p:txBody>
          <a:bodyPr wrap="square">
            <a:spAutoFit/>
          </a:bodyPr>
          <a:lstStyle>
            <a:lvl1pPr marL="228600" indent="-228600" eaLnBrk="0" hangingPunct="0">
              <a:defRPr sz="2400">
                <a:solidFill>
                  <a:schemeClr val="tx1"/>
                </a:solidFill>
                <a:latin typeface="Arial" panose="020B0604020202020204" pitchFamily="34" charset="0"/>
                <a:ea typeface="ＭＳ Ｐゴシック" pitchFamily="34" charset="-128"/>
              </a:defRPr>
            </a:lvl1pPr>
            <a:lvl2pPr marL="742950" indent="-285750" eaLnBrk="0" hangingPunct="0">
              <a:defRPr sz="2400">
                <a:solidFill>
                  <a:schemeClr val="tx1"/>
                </a:solidFill>
                <a:latin typeface="Arial" panose="020B0604020202020204" pitchFamily="34" charset="0"/>
                <a:ea typeface="ＭＳ Ｐゴシック" pitchFamily="34" charset="-128"/>
              </a:defRPr>
            </a:lvl2pPr>
            <a:lvl3pPr marL="1143000" indent="-228600" eaLnBrk="0" hangingPunct="0">
              <a:defRPr sz="2400">
                <a:solidFill>
                  <a:schemeClr val="tx1"/>
                </a:solidFill>
                <a:latin typeface="Arial" panose="020B0604020202020204" pitchFamily="34" charset="0"/>
                <a:ea typeface="ＭＳ Ｐゴシック" pitchFamily="34" charset="-128"/>
              </a:defRPr>
            </a:lvl3pPr>
            <a:lvl4pPr marL="1600200" indent="-228600" eaLnBrk="0" hangingPunct="0">
              <a:defRPr sz="2400">
                <a:solidFill>
                  <a:schemeClr val="tx1"/>
                </a:solidFill>
                <a:latin typeface="Arial" panose="020B0604020202020204" pitchFamily="34" charset="0"/>
                <a:ea typeface="ＭＳ Ｐゴシック" pitchFamily="34" charset="-128"/>
              </a:defRPr>
            </a:lvl4pPr>
            <a:lvl5pPr marL="2057400" indent="-228600" eaLnBrk="0" hangingPunct="0">
              <a:defRPr sz="2400">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1" hangingPunct="1">
              <a:spcBef>
                <a:spcPts val="630"/>
              </a:spcBef>
              <a:spcAft>
                <a:spcPts val="600"/>
              </a:spcAft>
              <a:defRPr/>
            </a:pPr>
            <a:endParaRPr lang="fr-CA" sz="2200" dirty="0" smtClean="0">
              <a:solidFill>
                <a:srgbClr val="17375E"/>
              </a:solidFill>
              <a:latin typeface="Helvetica" charset="0"/>
              <a:ea typeface="Helvetica" charset="0"/>
              <a:cs typeface="Tahoma" panose="020B0604030504040204" pitchFamily="34" charset="0"/>
            </a:endParaRPr>
          </a:p>
        </p:txBody>
      </p:sp>
      <p:sp>
        <p:nvSpPr>
          <p:cNvPr id="2" name="Title 1"/>
          <p:cNvSpPr>
            <a:spLocks noGrp="1"/>
          </p:cNvSpPr>
          <p:nvPr>
            <p:ph type="title"/>
          </p:nvPr>
        </p:nvSpPr>
        <p:spPr>
          <a:xfrm>
            <a:off x="457200" y="483856"/>
            <a:ext cx="8229600" cy="621792"/>
          </a:xfrm>
        </p:spPr>
        <p:txBody>
          <a:bodyPr/>
          <a:lstStyle/>
          <a:p>
            <a:r>
              <a:rPr lang="fr-CA" dirty="0" smtClean="0">
                <a:cs typeface="Tahoma" panose="020B0604030504040204" pitchFamily="34" charset="0"/>
              </a:rPr>
              <a:t>3. Qualité de vie, sentiment d’appartenance et culture</a:t>
            </a:r>
            <a:endParaRPr lang="fr-CA" dirty="0">
              <a:cs typeface="Tahoma" panose="020B0604030504040204" pitchFamily="34" charset="0"/>
            </a:endParaRPr>
          </a:p>
        </p:txBody>
      </p:sp>
      <p:sp>
        <p:nvSpPr>
          <p:cNvPr id="4" name="Content Placeholder 3"/>
          <p:cNvSpPr>
            <a:spLocks noGrp="1"/>
          </p:cNvSpPr>
          <p:nvPr>
            <p:ph idx="1"/>
          </p:nvPr>
        </p:nvSpPr>
        <p:spPr/>
        <p:txBody>
          <a:bodyPr>
            <a:normAutofit/>
          </a:bodyPr>
          <a:lstStyle/>
          <a:p>
            <a:r>
              <a:rPr lang="fr-CA" sz="2800" dirty="0" smtClean="0">
                <a:cs typeface="Tahoma" panose="020B0604030504040204" pitchFamily="34" charset="0"/>
              </a:rPr>
              <a:t>Politiques</a:t>
            </a:r>
          </a:p>
          <a:p>
            <a:r>
              <a:rPr lang="fr-CA" sz="2800" dirty="0" smtClean="0">
                <a:cs typeface="Tahoma" panose="020B0604030504040204" pitchFamily="34" charset="0"/>
              </a:rPr>
              <a:t>Pratiques</a:t>
            </a:r>
          </a:p>
          <a:p>
            <a:r>
              <a:rPr lang="fr-CA" sz="2800" dirty="0" smtClean="0">
                <a:cs typeface="Tahoma" panose="020B0604030504040204" pitchFamily="34" charset="0"/>
              </a:rPr>
              <a:t>Signes et symboles visibles</a:t>
            </a:r>
          </a:p>
          <a:p>
            <a:endParaRPr lang="fr-CA" sz="2800" dirty="0">
              <a:cs typeface="Tahoma" panose="020B0604030504040204" pitchFamily="34" charset="0"/>
            </a:endParaRPr>
          </a:p>
        </p:txBody>
      </p:sp>
      <p:sp>
        <p:nvSpPr>
          <p:cNvPr id="14344" name="Slide Number Placeholder 7"/>
          <p:cNvSpPr>
            <a:spLocks noGrp="1"/>
          </p:cNvSpPr>
          <p:nvPr>
            <p:ph type="sldNum" sz="quarter" idx="12"/>
          </p:nvPr>
        </p:nvSpPr>
        <p:spPr>
          <a:prstGeom prst="rect">
            <a:avLst/>
          </a:prstGeom>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371F79-5C94-42E5-B279-9ECA848E472D}" type="slidenum">
              <a:rPr lang="fr-CA" altLang="en-US" smtClean="0">
                <a:solidFill>
                  <a:schemeClr val="bg1"/>
                </a:solidFill>
                <a:cs typeface="Tahoma" panose="020B0604030504040204" pitchFamily="34" charset="0"/>
              </a:rPr>
              <a:t>18</a:t>
            </a:fld>
            <a:endParaRPr lang="fr-CA" altLang="en-US" dirty="0">
              <a:solidFill>
                <a:schemeClr val="bg1"/>
              </a:solidFill>
              <a:cs typeface="Tahoma" panose="020B0604030504040204" pitchFamily="34" charset="0"/>
            </a:endParaRPr>
          </a:p>
        </p:txBody>
      </p:sp>
      <p:sp>
        <p:nvSpPr>
          <p:cNvPr id="18" name="Content Placeholder 2"/>
          <p:cNvSpPr txBox="1"/>
          <p:nvPr/>
        </p:nvSpPr>
        <p:spPr>
          <a:xfrm>
            <a:off x="4988608" y="4391596"/>
            <a:ext cx="4019924" cy="2271130"/>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ct val="0"/>
              </a:spcAft>
              <a:buClrTx/>
              <a:buSzTx/>
              <a:buFont typeface="Arial"/>
              <a:buNone/>
              <a:defRPr/>
            </a:pPr>
            <a:endParaRPr kumimoji="0" lang="fr-CA" sz="2000" b="0" i="0" u="none" strike="noStrike" kern="1200" cap="none" spc="0" normalizeH="0" baseline="0" noProof="0" dirty="0">
              <a:ln>
                <a:noFill/>
              </a:ln>
              <a:solidFill>
                <a:srgbClr val="FFFFFF"/>
              </a:solidFill>
              <a:effectLst/>
              <a:uLnTx/>
              <a:uFillTx/>
              <a:latin typeface="Arial Narrow"/>
              <a:ea typeface="+mn-ea"/>
              <a:cs typeface="Tahoma" panose="020B0604030504040204" pitchFamily="34" charset="0"/>
            </a:endParaRPr>
          </a:p>
        </p:txBody>
      </p:sp>
      <p:pic>
        <p:nvPicPr>
          <p:cNvPr id="1026" name="Picture 2" descr="Image result for Commitment to Diversity and Inclus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82894" y="2865360"/>
            <a:ext cx="4732506" cy="381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598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cs typeface="Tahoma" panose="020B0604030504040204" pitchFamily="34" charset="0"/>
              </a:rPr>
              <a:t>4. Mesure et responsabilisation</a:t>
            </a:r>
          </a:p>
        </p:txBody>
      </p:sp>
      <p:sp>
        <p:nvSpPr>
          <p:cNvPr id="3" name="Content Placeholder 2"/>
          <p:cNvSpPr>
            <a:spLocks noGrp="1"/>
          </p:cNvSpPr>
          <p:nvPr>
            <p:ph idx="1"/>
          </p:nvPr>
        </p:nvSpPr>
        <p:spPr/>
        <p:txBody>
          <a:bodyPr>
            <a:normAutofit fontScale="92500" lnSpcReduction="20000"/>
          </a:bodyPr>
          <a:lstStyle/>
          <a:p>
            <a:r>
              <a:rPr lang="fr-CA" dirty="0" smtClean="0">
                <a:cs typeface="Tahoma" panose="020B0604030504040204" pitchFamily="34" charset="0"/>
              </a:rPr>
              <a:t>Groupes désignés aux fins de l’</a:t>
            </a:r>
            <a:r>
              <a:rPr lang="fr-CA" dirty="0" err="1" smtClean="0">
                <a:cs typeface="Tahoma" panose="020B0604030504040204" pitchFamily="34" charset="0"/>
              </a:rPr>
              <a:t>EE</a:t>
            </a:r>
            <a:r>
              <a:rPr lang="fr-CA" dirty="0" smtClean="0">
                <a:cs typeface="Tahoma" panose="020B0604030504040204" pitchFamily="34" charset="0"/>
              </a:rPr>
              <a:t> au Canada : sexe, minorités visibles, Autochtones, personnes handicapées</a:t>
            </a:r>
          </a:p>
          <a:p>
            <a:r>
              <a:rPr lang="fr-CA" dirty="0" smtClean="0">
                <a:cs typeface="Tahoma" panose="020B0604030504040204" pitchFamily="34" charset="0"/>
              </a:rPr>
              <a:t>Le langage diffère au sein des administrations et entre celles-ci</a:t>
            </a:r>
          </a:p>
          <a:p>
            <a:r>
              <a:rPr lang="fr-CA" dirty="0" smtClean="0">
                <a:cs typeface="Tahoma" panose="020B0604030504040204" pitchFamily="34" charset="0"/>
              </a:rPr>
              <a:t>Intersectionalité</a:t>
            </a:r>
          </a:p>
          <a:p>
            <a:pPr lvl="1"/>
            <a:r>
              <a:rPr lang="fr-CA" dirty="0" smtClean="0">
                <a:cs typeface="Tahoma" panose="020B0604030504040204" pitchFamily="34" charset="0"/>
              </a:rPr>
              <a:t>ex. genre/</a:t>
            </a:r>
            <a:r>
              <a:rPr lang="fr-CA" dirty="0" err="1" smtClean="0">
                <a:cs typeface="Tahoma" panose="020B0604030504040204" pitchFamily="34" charset="0"/>
              </a:rPr>
              <a:t>racialisation</a:t>
            </a:r>
            <a:r>
              <a:rPr lang="fr-CA" dirty="0" smtClean="0">
                <a:cs typeface="Tahoma" panose="020B0604030504040204" pitchFamily="34" charset="0"/>
              </a:rPr>
              <a:t>/orientation sexuelle; en particulier immigration/</a:t>
            </a:r>
            <a:r>
              <a:rPr lang="fr-CA" dirty="0" err="1" smtClean="0">
                <a:cs typeface="Tahoma" panose="020B0604030504040204" pitchFamily="34" charset="0"/>
              </a:rPr>
              <a:t>racialisation</a:t>
            </a:r>
            <a:endParaRPr lang="fr-CA" dirty="0" smtClean="0">
              <a:cs typeface="Tahoma" panose="020B0604030504040204" pitchFamily="34" charset="0"/>
            </a:endParaRPr>
          </a:p>
          <a:p>
            <a:r>
              <a:rPr lang="fr-CA" dirty="0" smtClean="0">
                <a:cs typeface="Tahoma" panose="020B0604030504040204" pitchFamily="34" charset="0"/>
              </a:rPr>
              <a:t>Les regroupements et les catégories masquent la différence : </a:t>
            </a:r>
          </a:p>
          <a:p>
            <a:pPr lvl="1"/>
            <a:r>
              <a:rPr lang="fr-CA" dirty="0" smtClean="0">
                <a:cs typeface="Tahoma" panose="020B0604030504040204" pitchFamily="34" charset="0"/>
              </a:rPr>
              <a:t>P. ex., les termes « Noir » ou « musulman » homogénéisent différentes expériences en fonction de l’origine ethnique, de la génération, du statut d’immigrant, de la langue</a:t>
            </a:r>
          </a:p>
          <a:p>
            <a:r>
              <a:rPr lang="fr-CA" dirty="0" smtClean="0">
                <a:cs typeface="Tahoma" panose="020B0604030504040204" pitchFamily="34" charset="0"/>
              </a:rPr>
              <a:t>Lier les sondages d’auto-identification et de mobilisation </a:t>
            </a:r>
          </a:p>
          <a:p>
            <a:pPr lvl="1"/>
            <a:r>
              <a:rPr lang="fr-CA" dirty="0" smtClean="0">
                <a:cs typeface="Tahoma" panose="020B0604030504040204" pitchFamily="34" charset="0"/>
              </a:rPr>
              <a:t>Mémoire</a:t>
            </a:r>
          </a:p>
          <a:p>
            <a:pPr lvl="1"/>
            <a:r>
              <a:rPr lang="fr-CA" dirty="0" smtClean="0">
                <a:cs typeface="Tahoma" panose="020B0604030504040204" pitchFamily="34" charset="0"/>
              </a:rPr>
              <a:t>Avantages expliqués à tous les employés</a:t>
            </a:r>
          </a:p>
          <a:p>
            <a:pPr lvl="1"/>
            <a:r>
              <a:rPr lang="fr-CA" dirty="0" smtClean="0">
                <a:cs typeface="Tahoma" panose="020B0604030504040204" pitchFamily="34" charset="0"/>
              </a:rPr>
              <a:t>Plan clair de suivi des résultats</a:t>
            </a:r>
          </a:p>
          <a:p>
            <a:pPr lvl="1"/>
            <a:r>
              <a:rPr lang="fr-CA" dirty="0" smtClean="0">
                <a:cs typeface="Tahoma" panose="020B0604030504040204" pitchFamily="34" charset="0"/>
              </a:rPr>
              <a:t>Anonyme </a:t>
            </a:r>
          </a:p>
          <a:p>
            <a:pPr lvl="1"/>
            <a:endParaRPr lang="fr-CA" dirty="0" smtClean="0">
              <a:cs typeface="Tahoma" panose="020B0604030504040204" pitchFamily="34" charset="0"/>
            </a:endParaRPr>
          </a:p>
          <a:p>
            <a:pPr lvl="1"/>
            <a:endParaRPr lang="fr-CA" dirty="0" smtClean="0">
              <a:cs typeface="Tahoma" panose="020B0604030504040204" pitchFamily="34" charset="0"/>
            </a:endParaRPr>
          </a:p>
          <a:p>
            <a:endParaRPr lang="fr-CA" dirty="0" smtClean="0">
              <a:cs typeface="Tahoma" panose="020B0604030504040204" pitchFamily="34" charset="0"/>
            </a:endParaRPr>
          </a:p>
        </p:txBody>
      </p:sp>
      <p:sp>
        <p:nvSpPr>
          <p:cNvPr id="5" name="Slide Number Placeholder 4"/>
          <p:cNvSpPr>
            <a:spLocks noGrp="1"/>
          </p:cNvSpPr>
          <p:nvPr>
            <p:ph type="sldNum" sz="quarter" idx="12"/>
          </p:nvPr>
        </p:nvSpPr>
        <p:spPr/>
        <p:txBody>
          <a:bodyPr/>
          <a:lstStyle/>
          <a:p>
            <a:fld id="{BD5D9BCB-A7D3-497A-A537-0935F268626B}" type="slidenum">
              <a:rPr lang="fr-CA" smtClean="0">
                <a:cs typeface="Tahoma" panose="020B0604030504040204" pitchFamily="34" charset="0"/>
              </a:rPr>
              <a:t>19</a:t>
            </a:fld>
            <a:endParaRPr lang="fr-CA" dirty="0">
              <a:cs typeface="Tahoma" panose="020B0604030504040204" pitchFamily="34" charset="0"/>
            </a:endParaRPr>
          </a:p>
        </p:txBody>
      </p:sp>
    </p:spTree>
    <p:extLst>
      <p:ext uri="{BB962C8B-B14F-4D97-AF65-F5344CB8AC3E}">
        <p14:creationId xmlns:p14="http://schemas.microsoft.com/office/powerpoint/2010/main" val="11688250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3" name="Title 2">
            <a:extLst>
              <a:ext uri="{FF2B5EF4-FFF2-40B4-BE49-F238E27FC236}">
                <a16:creationId xmlns:a16="http://schemas.microsoft.com/office/drawing/2014/main" xmlns="" id="{67EA3B29-3238-431A-8785-5D3B8DF340E3}"/>
              </a:ext>
            </a:extLst>
          </p:cNvPr>
          <p:cNvSpPr txBox="1"/>
          <p:nvPr/>
        </p:nvSpPr>
        <p:spPr>
          <a:xfrm>
            <a:off x="257471" y="427701"/>
            <a:ext cx="8066997" cy="5061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600" b="1" dirty="0" smtClean="0">
                <a:solidFill>
                  <a:schemeClr val="bg1"/>
                </a:solidFill>
                <a:latin typeface="Helvetica" panose="020B0604020202020204" pitchFamily="34" charset="0"/>
                <a:cs typeface="Tahoma" panose="020B0604030504040204" pitchFamily="34" charset="0"/>
              </a:rPr>
              <a:t>PROGRAMME</a:t>
            </a:r>
          </a:p>
        </p:txBody>
      </p:sp>
      <p:sp>
        <p:nvSpPr>
          <p:cNvPr id="6" name="Oval 5">
            <a:extLst>
              <a:ext uri="{FF2B5EF4-FFF2-40B4-BE49-F238E27FC236}">
                <a16:creationId xmlns:a16="http://schemas.microsoft.com/office/drawing/2014/main" xmlns="" id="{37CA56D7-6B70-4AFE-A6DF-7925AEB00802}"/>
              </a:ext>
            </a:extLst>
          </p:cNvPr>
          <p:cNvSpPr/>
          <p:nvPr/>
        </p:nvSpPr>
        <p:spPr>
          <a:xfrm>
            <a:off x="735131" y="3349663"/>
            <a:ext cx="1090864" cy="10908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dirty="0">
              <a:latin typeface="Helvetica" panose="020B0604020202020204" pitchFamily="34" charset="0"/>
              <a:cs typeface="Tahoma" panose="020B0604030504040204" pitchFamily="34" charset="0"/>
            </a:endParaRPr>
          </a:p>
        </p:txBody>
      </p:sp>
      <p:sp>
        <p:nvSpPr>
          <p:cNvPr id="7" name="Oval 6">
            <a:extLst>
              <a:ext uri="{FF2B5EF4-FFF2-40B4-BE49-F238E27FC236}">
                <a16:creationId xmlns:a16="http://schemas.microsoft.com/office/drawing/2014/main" xmlns="" id="{973AEEFB-5603-4E31-8075-1B87ACBF9757}"/>
              </a:ext>
            </a:extLst>
          </p:cNvPr>
          <p:cNvSpPr/>
          <p:nvPr/>
        </p:nvSpPr>
        <p:spPr>
          <a:xfrm>
            <a:off x="2371426" y="3349663"/>
            <a:ext cx="1090864" cy="10908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dirty="0">
              <a:latin typeface="Helvetica" panose="020B0604020202020204" pitchFamily="34" charset="0"/>
              <a:cs typeface="Tahoma" panose="020B0604030504040204" pitchFamily="34" charset="0"/>
            </a:endParaRPr>
          </a:p>
        </p:txBody>
      </p:sp>
      <p:sp>
        <p:nvSpPr>
          <p:cNvPr id="8" name="Oval 7">
            <a:extLst>
              <a:ext uri="{FF2B5EF4-FFF2-40B4-BE49-F238E27FC236}">
                <a16:creationId xmlns:a16="http://schemas.microsoft.com/office/drawing/2014/main" xmlns="" id="{DCE307B8-4CB8-4FF6-8BFC-7FB768864517}"/>
              </a:ext>
            </a:extLst>
          </p:cNvPr>
          <p:cNvSpPr/>
          <p:nvPr/>
        </p:nvSpPr>
        <p:spPr>
          <a:xfrm>
            <a:off x="4007721" y="3349663"/>
            <a:ext cx="1090864" cy="10908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dirty="0">
              <a:latin typeface="Helvetica" panose="020B0604020202020204" pitchFamily="34" charset="0"/>
              <a:cs typeface="Tahoma" panose="020B0604030504040204" pitchFamily="34" charset="0"/>
            </a:endParaRPr>
          </a:p>
        </p:txBody>
      </p:sp>
      <p:sp>
        <p:nvSpPr>
          <p:cNvPr id="9" name="Oval 8">
            <a:extLst>
              <a:ext uri="{FF2B5EF4-FFF2-40B4-BE49-F238E27FC236}">
                <a16:creationId xmlns:a16="http://schemas.microsoft.com/office/drawing/2014/main" xmlns="" id="{18F72818-E609-41B5-B6A0-444DC046FD9D}"/>
              </a:ext>
            </a:extLst>
          </p:cNvPr>
          <p:cNvSpPr/>
          <p:nvPr/>
        </p:nvSpPr>
        <p:spPr>
          <a:xfrm>
            <a:off x="5644016" y="3349663"/>
            <a:ext cx="1090864" cy="10908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dirty="0">
              <a:latin typeface="Helvetica" panose="020B0604020202020204" pitchFamily="34" charset="0"/>
              <a:cs typeface="Tahoma" panose="020B0604030504040204" pitchFamily="34" charset="0"/>
            </a:endParaRPr>
          </a:p>
        </p:txBody>
      </p:sp>
      <p:sp>
        <p:nvSpPr>
          <p:cNvPr id="10" name="Oval 9">
            <a:extLst>
              <a:ext uri="{FF2B5EF4-FFF2-40B4-BE49-F238E27FC236}">
                <a16:creationId xmlns:a16="http://schemas.microsoft.com/office/drawing/2014/main" xmlns="" id="{08E3590A-05BA-4DE6-8F0C-3005CF25CE9D}"/>
              </a:ext>
            </a:extLst>
          </p:cNvPr>
          <p:cNvSpPr/>
          <p:nvPr/>
        </p:nvSpPr>
        <p:spPr>
          <a:xfrm>
            <a:off x="7280311" y="3349663"/>
            <a:ext cx="1090864" cy="10908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dirty="0">
              <a:latin typeface="Helvetica" panose="020B060402020202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xmlns="" id="{639BC88C-AD5B-488E-B4A9-8319405B9698}"/>
              </a:ext>
            </a:extLst>
          </p:cNvPr>
          <p:cNvCxnSpPr>
            <a:stCxn id="6" idx="6"/>
            <a:endCxn id="7" idx="2"/>
          </p:cNvCxnSpPr>
          <p:nvPr/>
        </p:nvCxnSpPr>
        <p:spPr>
          <a:xfrm>
            <a:off x="1825995" y="3895095"/>
            <a:ext cx="5454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437D569-EE39-448E-868F-9D238663377B}"/>
              </a:ext>
            </a:extLst>
          </p:cNvPr>
          <p:cNvCxnSpPr/>
          <p:nvPr/>
        </p:nvCxnSpPr>
        <p:spPr>
          <a:xfrm>
            <a:off x="3462290" y="3895095"/>
            <a:ext cx="5454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65DBC74-9F77-4485-B140-F8884282F6FB}"/>
              </a:ext>
            </a:extLst>
          </p:cNvPr>
          <p:cNvCxnSpPr/>
          <p:nvPr/>
        </p:nvCxnSpPr>
        <p:spPr>
          <a:xfrm>
            <a:off x="5098585" y="3895095"/>
            <a:ext cx="5454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21F7665-08DF-4A00-951D-03A3204B303E}"/>
              </a:ext>
            </a:extLst>
          </p:cNvPr>
          <p:cNvCxnSpPr/>
          <p:nvPr/>
        </p:nvCxnSpPr>
        <p:spPr>
          <a:xfrm>
            <a:off x="6734880" y="3832846"/>
            <a:ext cx="5454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959E234-96FC-4250-A372-BA3539BAB6AA}"/>
              </a:ext>
            </a:extLst>
          </p:cNvPr>
          <p:cNvCxnSpPr/>
          <p:nvPr/>
        </p:nvCxnSpPr>
        <p:spPr>
          <a:xfrm flipH="1" flipV="1">
            <a:off x="1280564" y="2842647"/>
            <a:ext cx="0" cy="497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E55ACFE-4A8F-4ABD-A29F-15EEF024EFCD}"/>
              </a:ext>
            </a:extLst>
          </p:cNvPr>
          <p:cNvCxnSpPr/>
          <p:nvPr/>
        </p:nvCxnSpPr>
        <p:spPr>
          <a:xfrm flipH="1" flipV="1">
            <a:off x="2926484" y="4440527"/>
            <a:ext cx="0" cy="497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E29EE11-F6B3-4975-921F-BEC45EB1CE86}"/>
              </a:ext>
            </a:extLst>
          </p:cNvPr>
          <p:cNvCxnSpPr/>
          <p:nvPr/>
        </p:nvCxnSpPr>
        <p:spPr>
          <a:xfrm flipH="1" flipV="1">
            <a:off x="4528861" y="2842647"/>
            <a:ext cx="0" cy="497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84B9805-2F08-4758-95CD-5936509E9B21}"/>
              </a:ext>
            </a:extLst>
          </p:cNvPr>
          <p:cNvCxnSpPr/>
          <p:nvPr/>
        </p:nvCxnSpPr>
        <p:spPr>
          <a:xfrm flipH="1" flipV="1">
            <a:off x="6183490" y="4440527"/>
            <a:ext cx="0" cy="497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D35DAAA-051C-4F97-BBD9-7514D80BB413}"/>
              </a:ext>
            </a:extLst>
          </p:cNvPr>
          <p:cNvCxnSpPr/>
          <p:nvPr/>
        </p:nvCxnSpPr>
        <p:spPr>
          <a:xfrm flipH="1" flipV="1">
            <a:off x="7785867" y="2852643"/>
            <a:ext cx="0" cy="497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4A6F1F-3925-4F1F-9130-5A1214967012}"/>
              </a:ext>
            </a:extLst>
          </p:cNvPr>
          <p:cNvCxnSpPr/>
          <p:nvPr/>
        </p:nvCxnSpPr>
        <p:spPr>
          <a:xfrm>
            <a:off x="0" y="3867681"/>
            <a:ext cx="7108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7CFB427B-B767-413E-A3BA-7091011F1D5F}"/>
              </a:ext>
            </a:extLst>
          </p:cNvPr>
          <p:cNvCxnSpPr/>
          <p:nvPr/>
        </p:nvCxnSpPr>
        <p:spPr>
          <a:xfrm>
            <a:off x="8371175" y="3857684"/>
            <a:ext cx="7728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86A2F4FD-837D-44B4-BC08-688B9D5F7CB0}"/>
              </a:ext>
            </a:extLst>
          </p:cNvPr>
          <p:cNvSpPr/>
          <p:nvPr/>
        </p:nvSpPr>
        <p:spPr>
          <a:xfrm>
            <a:off x="93664" y="2355659"/>
            <a:ext cx="2373798" cy="457657"/>
          </a:xfrm>
          <a:prstGeom prst="rect">
            <a:avLst/>
          </a:prstGeom>
        </p:spPr>
        <p:txBody>
          <a:bodyPr wrap="square">
            <a:spAutoFit/>
          </a:bodyPr>
          <a:lstStyle/>
          <a:p>
            <a:pPr algn="ctr"/>
            <a:r>
              <a:rPr lang="fr-CA" sz="2400" dirty="0" smtClean="0">
                <a:solidFill>
                  <a:schemeClr val="bg1"/>
                </a:solidFill>
                <a:latin typeface="Helvetica" panose="020B0604020202020204" pitchFamily="34" charset="0"/>
                <a:cs typeface="Tahoma" panose="020B0604030504040204" pitchFamily="34" charset="0"/>
              </a:rPr>
              <a:t>Contexte</a:t>
            </a:r>
          </a:p>
        </p:txBody>
      </p:sp>
      <p:sp>
        <p:nvSpPr>
          <p:cNvPr id="24" name="Rectangle 23">
            <a:extLst>
              <a:ext uri="{FF2B5EF4-FFF2-40B4-BE49-F238E27FC236}">
                <a16:creationId xmlns:a16="http://schemas.microsoft.com/office/drawing/2014/main" xmlns="" id="{D988E2DD-C50B-4C46-A0AB-6CD31258EBF2}"/>
              </a:ext>
            </a:extLst>
          </p:cNvPr>
          <p:cNvSpPr/>
          <p:nvPr/>
        </p:nvSpPr>
        <p:spPr>
          <a:xfrm>
            <a:off x="1635574" y="4874166"/>
            <a:ext cx="2581820" cy="823783"/>
          </a:xfrm>
          <a:prstGeom prst="rect">
            <a:avLst/>
          </a:prstGeom>
        </p:spPr>
        <p:txBody>
          <a:bodyPr wrap="square">
            <a:spAutoFit/>
          </a:bodyPr>
          <a:lstStyle/>
          <a:p>
            <a:pPr algn="ctr"/>
            <a:r>
              <a:rPr lang="fr-CA" sz="2400" dirty="0" smtClean="0">
                <a:solidFill>
                  <a:schemeClr val="bg1"/>
                </a:solidFill>
                <a:latin typeface="Helvetica" panose="020B0604020202020204" pitchFamily="34" charset="0"/>
                <a:cs typeface="Tahoma" panose="020B0604030504040204" pitchFamily="34" charset="0"/>
              </a:rPr>
              <a:t>Approche écologique</a:t>
            </a:r>
          </a:p>
        </p:txBody>
      </p:sp>
      <p:sp>
        <p:nvSpPr>
          <p:cNvPr id="25" name="Rectangle 24">
            <a:extLst>
              <a:ext uri="{FF2B5EF4-FFF2-40B4-BE49-F238E27FC236}">
                <a16:creationId xmlns:a16="http://schemas.microsoft.com/office/drawing/2014/main" xmlns="" id="{9EB61E6D-773E-4193-A734-C6B47227EA9D}"/>
              </a:ext>
            </a:extLst>
          </p:cNvPr>
          <p:cNvSpPr/>
          <p:nvPr/>
        </p:nvSpPr>
        <p:spPr>
          <a:xfrm>
            <a:off x="2702583" y="2355659"/>
            <a:ext cx="3652555" cy="457657"/>
          </a:xfrm>
          <a:prstGeom prst="rect">
            <a:avLst/>
          </a:prstGeom>
        </p:spPr>
        <p:txBody>
          <a:bodyPr wrap="square">
            <a:spAutoFit/>
          </a:bodyPr>
          <a:lstStyle/>
          <a:p>
            <a:pPr algn="ctr"/>
            <a:r>
              <a:rPr lang="fr-CA" sz="2400" dirty="0" smtClean="0">
                <a:solidFill>
                  <a:schemeClr val="bg1"/>
                </a:solidFill>
                <a:latin typeface="Helvetica" panose="020B0604020202020204" pitchFamily="34" charset="0"/>
                <a:cs typeface="Tahoma" panose="020B0604030504040204" pitchFamily="34" charset="0"/>
              </a:rPr>
              <a:t>Comprendre le privilège</a:t>
            </a:r>
          </a:p>
        </p:txBody>
      </p:sp>
      <p:sp>
        <p:nvSpPr>
          <p:cNvPr id="27" name="Rectangle 26">
            <a:extLst>
              <a:ext uri="{FF2B5EF4-FFF2-40B4-BE49-F238E27FC236}">
                <a16:creationId xmlns:a16="http://schemas.microsoft.com/office/drawing/2014/main" xmlns="" id="{E61286CD-E23B-4590-8214-4C9C85BD23ED}"/>
              </a:ext>
            </a:extLst>
          </p:cNvPr>
          <p:cNvSpPr/>
          <p:nvPr/>
        </p:nvSpPr>
        <p:spPr>
          <a:xfrm>
            <a:off x="6554095" y="1986327"/>
            <a:ext cx="2463545" cy="457657"/>
          </a:xfrm>
          <a:prstGeom prst="rect">
            <a:avLst/>
          </a:prstGeom>
        </p:spPr>
        <p:txBody>
          <a:bodyPr wrap="square">
            <a:spAutoFit/>
          </a:bodyPr>
          <a:lstStyle/>
          <a:p>
            <a:pPr algn="ctr"/>
            <a:r>
              <a:rPr lang="fr-CA" sz="2400" dirty="0" smtClean="0">
                <a:solidFill>
                  <a:schemeClr val="bg1"/>
                </a:solidFill>
                <a:latin typeface="Helvetica" panose="020B0604020202020204" pitchFamily="34" charset="0"/>
                <a:cs typeface="Tahoma" panose="020B0604030504040204" pitchFamily="34" charset="0"/>
              </a:rPr>
              <a:t>Discussions</a:t>
            </a:r>
          </a:p>
        </p:txBody>
      </p:sp>
      <p:pic>
        <p:nvPicPr>
          <p:cNvPr id="28" name="Picture 27" descr="A picture containing vector graphics&#10;&#10;Description generated with high confidence">
            <a:extLst>
              <a:ext uri="{FF2B5EF4-FFF2-40B4-BE49-F238E27FC236}">
                <a16:creationId xmlns:a16="http://schemas.microsoft.com/office/drawing/2014/main" xmlns="" id="{365CB6BF-12C2-49F0-9DE9-39DD4E1B24E4}"/>
              </a:ext>
            </a:extLst>
          </p:cNvPr>
          <p:cNvPicPr>
            <a:picLocks noChangeAspect="1"/>
          </p:cNvPicPr>
          <p:nvPr/>
        </p:nvPicPr>
        <p:blipFill>
          <a:blip r:embed="rId3"/>
          <a:stretch>
            <a:fillRect/>
          </a:stretch>
        </p:blipFill>
        <p:spPr>
          <a:xfrm flipH="1">
            <a:off x="2562603" y="3543438"/>
            <a:ext cx="711578" cy="711578"/>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xmlns="" id="{973E42CB-7440-4BAA-A63D-5667C9B9DE26}"/>
              </a:ext>
            </a:extLst>
          </p:cNvPr>
          <p:cNvPicPr>
            <a:picLocks noChangeAspect="1"/>
          </p:cNvPicPr>
          <p:nvPr/>
        </p:nvPicPr>
        <p:blipFill>
          <a:blip r:embed="rId4"/>
          <a:stretch>
            <a:fillRect/>
          </a:stretch>
        </p:blipFill>
        <p:spPr>
          <a:xfrm>
            <a:off x="880583" y="3512645"/>
            <a:ext cx="783808" cy="783808"/>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xmlns="" id="{63FB91ED-AD7B-42E4-B3DA-B1E7AC3F1F0E}"/>
              </a:ext>
            </a:extLst>
          </p:cNvPr>
          <p:cNvPicPr>
            <a:picLocks noChangeAspect="1"/>
          </p:cNvPicPr>
          <p:nvPr/>
        </p:nvPicPr>
        <p:blipFill>
          <a:blip r:embed="rId5"/>
          <a:stretch>
            <a:fillRect/>
          </a:stretch>
        </p:blipFill>
        <p:spPr>
          <a:xfrm flipH="1">
            <a:off x="5801861" y="3504216"/>
            <a:ext cx="755656" cy="755656"/>
          </a:xfrm>
          <a:prstGeom prst="rect">
            <a:avLst/>
          </a:prstGeom>
        </p:spPr>
      </p:pic>
      <p:pic>
        <p:nvPicPr>
          <p:cNvPr id="31" name="Picture 30">
            <a:extLst>
              <a:ext uri="{FF2B5EF4-FFF2-40B4-BE49-F238E27FC236}">
                <a16:creationId xmlns:a16="http://schemas.microsoft.com/office/drawing/2014/main" xmlns="" id="{EA175394-B881-42A6-A1C3-E56E35FAD560}"/>
              </a:ext>
            </a:extLst>
          </p:cNvPr>
          <p:cNvPicPr>
            <a:picLocks noChangeAspect="1"/>
          </p:cNvPicPr>
          <p:nvPr/>
        </p:nvPicPr>
        <p:blipFill>
          <a:blip r:embed="rId6"/>
          <a:stretch>
            <a:fillRect/>
          </a:stretch>
        </p:blipFill>
        <p:spPr>
          <a:xfrm>
            <a:off x="4207130" y="3525653"/>
            <a:ext cx="664061" cy="664061"/>
          </a:xfrm>
          <a:prstGeom prst="rect">
            <a:avLst/>
          </a:prstGeom>
        </p:spPr>
      </p:pic>
      <p:pic>
        <p:nvPicPr>
          <p:cNvPr id="32" name="Picture 31" descr="A picture containing vector graphics&#10;&#10;Description generated with high confidence">
            <a:extLst>
              <a:ext uri="{FF2B5EF4-FFF2-40B4-BE49-F238E27FC236}">
                <a16:creationId xmlns:a16="http://schemas.microsoft.com/office/drawing/2014/main" xmlns="" id="{EDDB1895-6A02-42AF-8062-E47F4F435A86}"/>
              </a:ext>
            </a:extLst>
          </p:cNvPr>
          <p:cNvPicPr>
            <a:picLocks noChangeAspect="1"/>
          </p:cNvPicPr>
          <p:nvPr/>
        </p:nvPicPr>
        <p:blipFill>
          <a:blip r:embed="rId7"/>
          <a:stretch>
            <a:fillRect/>
          </a:stretch>
        </p:blipFill>
        <p:spPr>
          <a:xfrm>
            <a:off x="7421163" y="3487295"/>
            <a:ext cx="809158" cy="809158"/>
          </a:xfrm>
          <a:prstGeom prst="rect">
            <a:avLst/>
          </a:prstGeom>
        </p:spPr>
      </p:pic>
      <p:sp>
        <p:nvSpPr>
          <p:cNvPr id="33" name="Rectangle 32">
            <a:extLst>
              <a:ext uri="{FF2B5EF4-FFF2-40B4-BE49-F238E27FC236}">
                <a16:creationId xmlns:a16="http://schemas.microsoft.com/office/drawing/2014/main" xmlns="" id="{D988E2DD-C50B-4C46-A0AB-6CD31258EBF2}"/>
              </a:ext>
            </a:extLst>
          </p:cNvPr>
          <p:cNvSpPr/>
          <p:nvPr/>
        </p:nvSpPr>
        <p:spPr>
          <a:xfrm>
            <a:off x="4769872" y="4937547"/>
            <a:ext cx="2581820" cy="1189909"/>
          </a:xfrm>
          <a:prstGeom prst="rect">
            <a:avLst/>
          </a:prstGeom>
        </p:spPr>
        <p:txBody>
          <a:bodyPr wrap="square">
            <a:spAutoFit/>
          </a:bodyPr>
          <a:lstStyle/>
          <a:p>
            <a:pPr algn="ctr"/>
            <a:r>
              <a:rPr lang="fr-CA" sz="2400" dirty="0" smtClean="0">
                <a:solidFill>
                  <a:schemeClr val="bg1"/>
                </a:solidFill>
                <a:latin typeface="Helvetica" panose="020B0604020202020204" pitchFamily="34" charset="0"/>
                <a:cs typeface="Tahoma" panose="020B0604030504040204" pitchFamily="34" charset="0"/>
              </a:rPr>
              <a:t>Mise en œuvre de bonnes pratiques</a:t>
            </a:r>
          </a:p>
        </p:txBody>
      </p:sp>
    </p:spTree>
    <p:extLst>
      <p:ext uri="{BB962C8B-B14F-4D97-AF65-F5344CB8AC3E}">
        <p14:creationId xmlns:p14="http://schemas.microsoft.com/office/powerpoint/2010/main" val="36181720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cs typeface="Tahoma" panose="020B0604030504040204" pitchFamily="34" charset="0"/>
              </a:rPr>
              <a:t>P. ex. : Fiche de rendement sur la diversité</a:t>
            </a:r>
          </a:p>
        </p:txBody>
      </p:sp>
      <p:pic>
        <p:nvPicPr>
          <p:cNvPr id="4" name="Content Placeholder 3" descr="Screen Shot 2017-02-02 at 12.05.35 P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222639"/>
            <a:ext cx="9144002" cy="4908062"/>
          </a:xfrm>
        </p:spPr>
      </p:pic>
      <p:sp>
        <p:nvSpPr>
          <p:cNvPr id="3" name="Slide Number Placeholder 2"/>
          <p:cNvSpPr>
            <a:spLocks noGrp="1"/>
          </p:cNvSpPr>
          <p:nvPr>
            <p:ph type="sldNum" sz="quarter" idx="12"/>
          </p:nvPr>
        </p:nvSpPr>
        <p:spPr/>
        <p:txBody>
          <a:bodyPr/>
          <a:lstStyle/>
          <a:p>
            <a:fld id="{056DA062-4F05-430C-9DFE-ED13C882C558}" type="slidenum">
              <a:rPr lang="fr-CA" smtClean="0">
                <a:cs typeface="Tahoma" panose="020B0604030504040204" pitchFamily="34" charset="0"/>
              </a:rPr>
              <a:t>20</a:t>
            </a:fld>
            <a:endParaRPr lang="fr-CA" dirty="0">
              <a:cs typeface="Tahoma" panose="020B0604030504040204" pitchFamily="34" charset="0"/>
            </a:endParaRPr>
          </a:p>
        </p:txBody>
      </p:sp>
    </p:spTree>
    <p:extLst>
      <p:ext uri="{BB962C8B-B14F-4D97-AF65-F5344CB8AC3E}">
        <p14:creationId xmlns:p14="http://schemas.microsoft.com/office/powerpoint/2010/main" val="18443921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orter &quot;value chain&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8694" r="7672" b="29909"/>
          <a:stretch>
            <a:fillRect/>
          </a:stretch>
        </p:blipFill>
        <p:spPr bwMode="auto">
          <a:xfrm>
            <a:off x="0" y="1221855"/>
            <a:ext cx="9144000" cy="52176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fr-CA" dirty="0" smtClean="0">
                <a:cs typeface="Tahoma" panose="020B0604030504040204" pitchFamily="34" charset="0"/>
              </a:rPr>
              <a:t>5. D et I dans toute la chaîne de valeur</a:t>
            </a:r>
            <a:endParaRPr lang="fr-CA" dirty="0">
              <a:cs typeface="Tahoma" panose="020B0604030504040204" pitchFamily="34" charset="0"/>
            </a:endParaRPr>
          </a:p>
        </p:txBody>
      </p:sp>
      <p:sp>
        <p:nvSpPr>
          <p:cNvPr id="2" name="Slide Number Placeholder 1"/>
          <p:cNvSpPr>
            <a:spLocks noGrp="1"/>
          </p:cNvSpPr>
          <p:nvPr>
            <p:ph type="sldNum" sz="quarter" idx="12"/>
          </p:nvPr>
        </p:nvSpPr>
        <p:spPr/>
        <p:txBody>
          <a:bodyPr/>
          <a:lstStyle/>
          <a:p>
            <a:fld id="{056DA062-4F05-430C-9DFE-ED13C882C558}" type="slidenum">
              <a:rPr lang="fr-CA" smtClean="0">
                <a:cs typeface="Tahoma" panose="020B0604030504040204" pitchFamily="34" charset="0"/>
              </a:rPr>
              <a:t>21</a:t>
            </a:fld>
            <a:endParaRPr lang="fr-CA" dirty="0">
              <a:cs typeface="Tahoma" panose="020B0604030504040204" pitchFamily="34" charset="0"/>
            </a:endParaRPr>
          </a:p>
        </p:txBody>
      </p:sp>
    </p:spTree>
    <p:extLst>
      <p:ext uri="{BB962C8B-B14F-4D97-AF65-F5344CB8AC3E}">
        <p14:creationId xmlns:p14="http://schemas.microsoft.com/office/powerpoint/2010/main" val="30411543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fr-CA" dirty="0">
              <a:cs typeface="Tahoma" panose="020B0604030504040204" pitchFamily="34" charset="0"/>
            </a:endParaRPr>
          </a:p>
        </p:txBody>
      </p:sp>
      <p:sp>
        <p:nvSpPr>
          <p:cNvPr id="4" name="Title 3"/>
          <p:cNvSpPr>
            <a:spLocks noGrp="1"/>
          </p:cNvSpPr>
          <p:nvPr>
            <p:ph type="title"/>
          </p:nvPr>
        </p:nvSpPr>
        <p:spPr/>
        <p:txBody>
          <a:bodyPr/>
          <a:lstStyle/>
          <a:p>
            <a:r>
              <a:rPr lang="fr-CA" dirty="0" smtClean="0">
                <a:cs typeface="Tahoma" panose="020B0604030504040204" pitchFamily="34" charset="0"/>
              </a:rPr>
              <a:t>Possibilités dans toute la chaîne de valeur</a:t>
            </a:r>
          </a:p>
        </p:txBody>
      </p:sp>
      <p:sp>
        <p:nvSpPr>
          <p:cNvPr id="3" name="Content Placeholder 2"/>
          <p:cNvSpPr>
            <a:spLocks noGrp="1"/>
          </p:cNvSpPr>
          <p:nvPr>
            <p:ph idx="1"/>
          </p:nvPr>
        </p:nvSpPr>
        <p:spPr/>
        <p:txBody>
          <a:bodyPr>
            <a:normAutofit/>
          </a:bodyPr>
          <a:lstStyle/>
          <a:p>
            <a:r>
              <a:rPr lang="fr-CA" dirty="0" smtClean="0">
                <a:cs typeface="Tahoma" panose="020B0604030504040204" pitchFamily="34" charset="0"/>
              </a:rPr>
              <a:t>Objectifs d’approvisionnement en matière de diversité (y compris les médias)</a:t>
            </a:r>
          </a:p>
          <a:p>
            <a:r>
              <a:rPr lang="fr-CA" dirty="0" smtClean="0">
                <a:cs typeface="Tahoma" panose="020B0604030504040204" pitchFamily="34" charset="0"/>
              </a:rPr>
              <a:t>Opérations</a:t>
            </a:r>
          </a:p>
          <a:p>
            <a:pPr lvl="1"/>
            <a:r>
              <a:rPr lang="fr-CA" dirty="0" smtClean="0">
                <a:cs typeface="Tahoma" panose="020B0604030504040204" pitchFamily="34" charset="0"/>
              </a:rPr>
              <a:t>Décisions relatives à l’emplacement et à la conception</a:t>
            </a:r>
          </a:p>
          <a:p>
            <a:pPr lvl="1"/>
            <a:r>
              <a:rPr lang="fr-CA" dirty="0" smtClean="0">
                <a:cs typeface="Tahoma" panose="020B0604030504040204" pitchFamily="34" charset="0"/>
              </a:rPr>
              <a:t>Développement de produits</a:t>
            </a:r>
          </a:p>
          <a:p>
            <a:pPr lvl="1"/>
            <a:r>
              <a:rPr lang="fr-CA" dirty="0" smtClean="0">
                <a:cs typeface="Tahoma" panose="020B0604030504040204" pitchFamily="34" charset="0"/>
              </a:rPr>
              <a:t>Services</a:t>
            </a:r>
          </a:p>
          <a:p>
            <a:pPr lvl="1"/>
            <a:r>
              <a:rPr lang="fr-CA" dirty="0" smtClean="0">
                <a:cs typeface="Tahoma" panose="020B0604030504040204" pitchFamily="34" charset="0"/>
              </a:rPr>
              <a:t>Installations</a:t>
            </a:r>
          </a:p>
          <a:p>
            <a:r>
              <a:rPr lang="fr-CA" dirty="0" smtClean="0">
                <a:cs typeface="Tahoma" panose="020B0604030504040204" pitchFamily="34" charset="0"/>
              </a:rPr>
              <a:t>Marketing et ventes</a:t>
            </a:r>
          </a:p>
          <a:p>
            <a:r>
              <a:rPr lang="fr-CA" dirty="0" smtClean="0">
                <a:cs typeface="Tahoma" panose="020B0604030504040204" pitchFamily="34" charset="0"/>
              </a:rPr>
              <a:t>Services après-vente</a:t>
            </a:r>
          </a:p>
          <a:p>
            <a:endParaRPr lang="fr-CA" dirty="0">
              <a:cs typeface="Tahoma" panose="020B0604030504040204" pitchFamily="34" charset="0"/>
            </a:endParaRPr>
          </a:p>
        </p:txBody>
      </p:sp>
      <p:sp>
        <p:nvSpPr>
          <p:cNvPr id="14344" name="Slide Number Placeholder 7"/>
          <p:cNvSpPr>
            <a:spLocks noGrp="1"/>
          </p:cNvSpPr>
          <p:nvPr>
            <p:ph type="sldNum" sz="quarter" idx="12"/>
          </p:nvPr>
        </p:nvSpPr>
        <p:spPr>
          <a:prstGeom prst="rect">
            <a:avLst/>
          </a:prstGeom>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371F79-5C94-42E5-B279-9ECA848E472D}" type="slidenum">
              <a:rPr lang="fr-CA" altLang="en-US" smtClean="0">
                <a:solidFill>
                  <a:schemeClr val="bg1"/>
                </a:solidFill>
                <a:cs typeface="Tahoma" panose="020B0604030504040204" pitchFamily="34" charset="0"/>
              </a:rPr>
              <a:t>22</a:t>
            </a:fld>
            <a:endParaRPr lang="fr-CA" altLang="en-US" dirty="0">
              <a:solidFill>
                <a:schemeClr val="bg1"/>
              </a:solidFill>
              <a:cs typeface="Tahoma" panose="020B0604030504040204" pitchFamily="34" charset="0"/>
            </a:endParaRPr>
          </a:p>
        </p:txBody>
      </p:sp>
      <p:sp>
        <p:nvSpPr>
          <p:cNvPr id="14" name="Title 1"/>
          <p:cNvSpPr txBox="1"/>
          <p:nvPr/>
        </p:nvSpPr>
        <p:spPr>
          <a:xfrm>
            <a:off x="112183" y="116325"/>
            <a:ext cx="8551333" cy="1140062"/>
          </a:xfrm>
          <a:prstGeom prst="rect">
            <a:avLst/>
          </a:prstGeom>
        </p:spPr>
        <p:txBody>
          <a:bodyPr>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endParaRPr lang="fr-CA" sz="3400" b="1" dirty="0">
              <a:solidFill>
                <a:srgbClr val="FFFFFF"/>
              </a:solidFill>
              <a:latin typeface="Helvetica" charset="0"/>
              <a:ea typeface="Helvetica" charset="0"/>
              <a:cs typeface="Tahoma" panose="020B0604030504040204" pitchFamily="34" charset="0"/>
            </a:endParaRPr>
          </a:p>
        </p:txBody>
      </p:sp>
      <p:sp>
        <p:nvSpPr>
          <p:cNvPr id="15" name="Content Placeholder 2"/>
          <p:cNvSpPr txBox="1"/>
          <p:nvPr/>
        </p:nvSpPr>
        <p:spPr>
          <a:xfrm>
            <a:off x="556511" y="1334156"/>
            <a:ext cx="8767783" cy="5118249"/>
          </a:xfrm>
          <a:prstGeom prst="rect">
            <a:avLst/>
          </a:prstGeom>
        </p:spPr>
        <p:txBody>
          <a:bodyPr>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9pPr>
          </a:lstStyle>
          <a:p>
            <a:endParaRPr lang="fr-CA" altLang="en-US" sz="2800" dirty="0" smtClean="0">
              <a:solidFill>
                <a:schemeClr val="bg1"/>
              </a:solidFill>
              <a:latin typeface="Helvetica" charset="0"/>
              <a:ea typeface="Helvetica" charset="0"/>
              <a:cs typeface="Tahoma" panose="020B0604030504040204" pitchFamily="34" charset="0"/>
            </a:endParaRPr>
          </a:p>
        </p:txBody>
      </p:sp>
      <p:sp>
        <p:nvSpPr>
          <p:cNvPr id="18" name="Content Placeholder 2"/>
          <p:cNvSpPr txBox="1"/>
          <p:nvPr/>
        </p:nvSpPr>
        <p:spPr>
          <a:xfrm>
            <a:off x="4988608" y="4391596"/>
            <a:ext cx="4019924" cy="2271130"/>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ct val="0"/>
              </a:spcAft>
              <a:buClrTx/>
              <a:buSzTx/>
              <a:buFont typeface="Arial"/>
              <a:buNone/>
              <a:defRPr/>
            </a:pPr>
            <a:endParaRPr kumimoji="0" lang="fr-CA" sz="2000" b="0" i="0" u="none" strike="noStrike" kern="1200" cap="none" spc="0" normalizeH="0" baseline="0" noProof="0" dirty="0">
              <a:ln>
                <a:noFill/>
              </a:ln>
              <a:solidFill>
                <a:srgbClr val="FFFFFF"/>
              </a:solidFill>
              <a:effectLst/>
              <a:uLnTx/>
              <a:uFillTx/>
              <a:latin typeface="Arial Narrow"/>
              <a:ea typeface="+mn-ea"/>
              <a:cs typeface="Tahoma" panose="020B0604030504040204" pitchFamily="34" charset="0"/>
            </a:endParaRPr>
          </a:p>
        </p:txBody>
      </p:sp>
    </p:spTree>
    <p:extLst>
      <p:ext uri="{BB962C8B-B14F-4D97-AF65-F5344CB8AC3E}">
        <p14:creationId xmlns:p14="http://schemas.microsoft.com/office/powerpoint/2010/main" val="15325936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cs typeface="Tahoma" panose="020B0604030504040204" pitchFamily="34" charset="0"/>
              </a:rPr>
              <a:t>6. Développer la filière</a:t>
            </a:r>
          </a:p>
        </p:txBody>
      </p:sp>
      <p:sp>
        <p:nvSpPr>
          <p:cNvPr id="4" name="Content Placeholder 3"/>
          <p:cNvSpPr>
            <a:spLocks noGrp="1"/>
          </p:cNvSpPr>
          <p:nvPr>
            <p:ph idx="1"/>
          </p:nvPr>
        </p:nvSpPr>
        <p:spPr/>
        <p:txBody>
          <a:bodyPr/>
          <a:lstStyle/>
          <a:p>
            <a:r>
              <a:rPr lang="fr-CA" dirty="0" smtClean="0">
                <a:cs typeface="Tahoma" panose="020B0604030504040204" pitchFamily="34" charset="0"/>
              </a:rPr>
              <a:t>Sensibilisation et mobilisation communautaire</a:t>
            </a:r>
          </a:p>
          <a:p>
            <a:r>
              <a:rPr lang="fr-CA" dirty="0" smtClean="0">
                <a:cs typeface="Tahoma" panose="020B0604030504040204" pitchFamily="34" charset="0"/>
              </a:rPr>
              <a:t>Rejoindre les jeunes</a:t>
            </a:r>
          </a:p>
          <a:p>
            <a:r>
              <a:rPr lang="fr-CA" dirty="0" smtClean="0">
                <a:cs typeface="Tahoma" panose="020B0604030504040204" pitchFamily="34" charset="0"/>
              </a:rPr>
              <a:t>Partenariats</a:t>
            </a:r>
          </a:p>
          <a:p>
            <a:r>
              <a:rPr lang="fr-CA" dirty="0" smtClean="0">
                <a:cs typeface="Tahoma" panose="020B0604030504040204" pitchFamily="34" charset="0"/>
              </a:rPr>
              <a:t>Responsabilité sociale des entreprises</a:t>
            </a:r>
          </a:p>
          <a:p>
            <a:r>
              <a:rPr lang="fr-CA" dirty="0" smtClean="0">
                <a:cs typeface="Tahoma" panose="020B0604030504040204" pitchFamily="34" charset="0"/>
              </a:rPr>
              <a:t>Relations gouvernementales et défense des intérêts</a:t>
            </a:r>
          </a:p>
          <a:p>
            <a:endParaRPr lang="fr-CA" dirty="0" smtClean="0">
              <a:cs typeface="Tahoma" panose="020B0604030504040204" pitchFamily="34" charset="0"/>
            </a:endParaRPr>
          </a:p>
          <a:p>
            <a:endParaRPr lang="fr-CA" dirty="0">
              <a:cs typeface="Tahoma" panose="020B0604030504040204" pitchFamily="34" charset="0"/>
            </a:endParaRPr>
          </a:p>
        </p:txBody>
      </p:sp>
      <p:sp>
        <p:nvSpPr>
          <p:cNvPr id="3" name="Slide Number Placeholder 2"/>
          <p:cNvSpPr>
            <a:spLocks noGrp="1"/>
          </p:cNvSpPr>
          <p:nvPr>
            <p:ph type="sldNum" sz="quarter" idx="12"/>
          </p:nvPr>
        </p:nvSpPr>
        <p:spPr/>
        <p:txBody>
          <a:bodyPr/>
          <a:lstStyle/>
          <a:p>
            <a:fld id="{056DA062-4F05-430C-9DFE-ED13C882C558}" type="slidenum">
              <a:rPr lang="fr-CA" smtClean="0">
                <a:cs typeface="Tahoma" panose="020B0604030504040204" pitchFamily="34" charset="0"/>
              </a:rPr>
              <a:t>23</a:t>
            </a:fld>
            <a:endParaRPr lang="fr-CA" dirty="0">
              <a:cs typeface="Tahoma" panose="020B0604030504040204" pitchFamily="34" charset="0"/>
            </a:endParaRPr>
          </a:p>
        </p:txBody>
      </p:sp>
    </p:spTree>
    <p:extLst>
      <p:ext uri="{BB962C8B-B14F-4D97-AF65-F5344CB8AC3E}">
        <p14:creationId xmlns:p14="http://schemas.microsoft.com/office/powerpoint/2010/main" val="12036672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ontinents, geography, globe">
            <a:extLst>
              <a:ext uri="{FF2B5EF4-FFF2-40B4-BE49-F238E27FC236}">
                <a16:creationId xmlns:a16="http://schemas.microsoft.com/office/drawing/2014/main" xmlns="" id="{1616E6FA-F569-4EEC-8972-A84EB4DC035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t="4976" r="7328" b="5617"/>
          <a:stretch>
            <a:fillRect/>
          </a:stretch>
        </p:blipFill>
        <p:spPr bwMode="auto">
          <a:xfrm>
            <a:off x="0" y="-37071"/>
            <a:ext cx="9131643" cy="68827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1021" y="585216"/>
            <a:ext cx="8229600" cy="621792"/>
          </a:xfrm>
        </p:spPr>
        <p:txBody>
          <a:bodyPr/>
          <a:lstStyle/>
          <a:p>
            <a:r>
              <a:rPr lang="fr-CA" dirty="0" smtClean="0">
                <a:cs typeface="Tahoma" panose="020B0604030504040204" pitchFamily="34" charset="0"/>
              </a:rPr>
              <a:t>Niveau individuel : Être un facteur de changement inclusif </a:t>
            </a:r>
          </a:p>
        </p:txBody>
      </p:sp>
      <p:sp>
        <p:nvSpPr>
          <p:cNvPr id="9" name="Content Placeholder 8"/>
          <p:cNvSpPr>
            <a:spLocks noGrp="1"/>
          </p:cNvSpPr>
          <p:nvPr>
            <p:ph idx="1"/>
          </p:nvPr>
        </p:nvSpPr>
        <p:spPr/>
        <p:txBody>
          <a:bodyPr>
            <a:normAutofit fontScale="92500"/>
          </a:bodyPr>
          <a:lstStyle/>
          <a:p>
            <a:r>
              <a:rPr lang="fr-CA" dirty="0" err="1" smtClean="0">
                <a:cs typeface="Tahoma" panose="020B0604030504040204" pitchFamily="34" charset="0"/>
              </a:rPr>
              <a:t>FFMP</a:t>
            </a:r>
            <a:r>
              <a:rPr lang="fr-CA" dirty="0" smtClean="0">
                <a:cs typeface="Tahoma" panose="020B0604030504040204" pitchFamily="34" charset="0"/>
              </a:rPr>
              <a:t> personnels : développer la sensibilisation, les compétences</a:t>
            </a:r>
          </a:p>
          <a:p>
            <a:r>
              <a:rPr lang="fr-CA" dirty="0" smtClean="0">
                <a:cs typeface="Tahoma" panose="020B0604030504040204" pitchFamily="34" charset="0"/>
              </a:rPr>
              <a:t>Comprendre et remettre en question les privilèges et les préjugés</a:t>
            </a:r>
          </a:p>
          <a:p>
            <a:r>
              <a:rPr lang="fr-CA" dirty="0" smtClean="0">
                <a:cs typeface="Tahoma" panose="020B0604030504040204" pitchFamily="34" charset="0"/>
              </a:rPr>
              <a:t>Utiliser des données probantes, des données et de nouveaux outils</a:t>
            </a:r>
          </a:p>
          <a:p>
            <a:r>
              <a:rPr lang="fr-CA" dirty="0" smtClean="0">
                <a:cs typeface="Tahoma" panose="020B0604030504040204" pitchFamily="34" charset="0"/>
              </a:rPr>
              <a:t>Fournir un soutien et renforcer la résilience – groupes d’affinité</a:t>
            </a:r>
          </a:p>
          <a:p>
            <a:r>
              <a:rPr lang="fr-CA" dirty="0" smtClean="0">
                <a:cs typeface="Tahoma" panose="020B0604030504040204" pitchFamily="34" charset="0"/>
              </a:rPr>
              <a:t>Réseautage, mentorat et parrainage</a:t>
            </a:r>
          </a:p>
          <a:p>
            <a:r>
              <a:rPr lang="fr-CA" dirty="0" smtClean="0">
                <a:cs typeface="Tahoma" panose="020B0604030504040204" pitchFamily="34" charset="0"/>
              </a:rPr>
              <a:t>Aidez au fil de votre progression : Aidez-nous à créer des parcours pour les autres</a:t>
            </a:r>
          </a:p>
          <a:p>
            <a:r>
              <a:rPr lang="fr-CA" dirty="0" smtClean="0">
                <a:cs typeface="Tahoma" panose="020B0604030504040204" pitchFamily="34" charset="0"/>
              </a:rPr>
              <a:t>Portée du contrôle – Qui pouvez-vous influencer?</a:t>
            </a:r>
          </a:p>
          <a:p>
            <a:r>
              <a:rPr lang="fr-CA" dirty="0" smtClean="0">
                <a:cs typeface="Tahoma" panose="020B0604030504040204" pitchFamily="34" charset="0"/>
              </a:rPr>
              <a:t>Responsabilité personnelle – aucun passant</a:t>
            </a:r>
          </a:p>
          <a:p>
            <a:endParaRPr lang="fr-CA" dirty="0" smtClean="0">
              <a:cs typeface="Tahoma" panose="020B0604030504040204" pitchFamily="34" charset="0"/>
            </a:endParaRPr>
          </a:p>
          <a:p>
            <a:endParaRPr lang="fr-CA" dirty="0">
              <a:cs typeface="Tahoma" panose="020B0604030504040204" pitchFamily="34" charset="0"/>
            </a:endParaRPr>
          </a:p>
        </p:txBody>
      </p:sp>
      <p:sp>
        <p:nvSpPr>
          <p:cNvPr id="14" name="Slide Number Placeholder 13"/>
          <p:cNvSpPr>
            <a:spLocks noGrp="1"/>
          </p:cNvSpPr>
          <p:nvPr>
            <p:ph type="sldNum" sz="quarter" idx="12"/>
          </p:nvPr>
        </p:nvSpPr>
        <p:spPr/>
        <p:txBody>
          <a:bodyPr/>
          <a:lstStyle/>
          <a:p>
            <a:fld id="{056DA062-4F05-430C-9DFE-ED13C882C558}" type="slidenum">
              <a:rPr lang="fr-CA" smtClean="0">
                <a:cs typeface="Tahoma" panose="020B0604030504040204" pitchFamily="34" charset="0"/>
              </a:rPr>
              <a:t>24</a:t>
            </a:fld>
            <a:endParaRPr lang="fr-CA" dirty="0">
              <a:cs typeface="Tahoma" panose="020B0604030504040204" pitchFamily="34" charset="0"/>
            </a:endParaRPr>
          </a:p>
        </p:txBody>
      </p:sp>
    </p:spTree>
    <p:extLst>
      <p:ext uri="{BB962C8B-B14F-4D97-AF65-F5344CB8AC3E}">
        <p14:creationId xmlns:p14="http://schemas.microsoft.com/office/powerpoint/2010/main" val="34540046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cs typeface="Tahoma" panose="020B0604030504040204" pitchFamily="34" charset="0"/>
              </a:rPr>
              <a:t>Auto-évaluation</a:t>
            </a:r>
          </a:p>
        </p:txBody>
      </p:sp>
      <p:sp>
        <p:nvSpPr>
          <p:cNvPr id="3" name="Content Placeholder 2"/>
          <p:cNvSpPr>
            <a:spLocks noGrp="1"/>
          </p:cNvSpPr>
          <p:nvPr>
            <p:ph idx="1"/>
          </p:nvPr>
        </p:nvSpPr>
        <p:spPr/>
        <p:txBody>
          <a:bodyPr/>
          <a:lstStyle/>
          <a:p>
            <a:r>
              <a:rPr lang="fr-CA" dirty="0" smtClean="0">
                <a:cs typeface="Tahoma" panose="020B0604030504040204" pitchFamily="34" charset="0"/>
              </a:rPr>
              <a:t>P. ex. test des préjugés inconscients</a:t>
            </a:r>
          </a:p>
          <a:p>
            <a:r>
              <a:rPr lang="fr-CA" u="sng" dirty="0" smtClean="0">
                <a:cs typeface="Tahoma" panose="020B0604030504040204" pitchFamily="34" charset="0"/>
              </a:rPr>
              <a:t>https://implicit.harvard.edu/implicit/</a:t>
            </a: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r>
              <a:rPr lang="fr-CA" dirty="0">
                <a:cs typeface="Tahoma" panose="020B0604030504040204" pitchFamily="34" charset="0"/>
              </a:rPr>
              <a:t>P</a:t>
            </a:r>
            <a:r>
              <a:rPr lang="fr-CA" dirty="0" smtClean="0">
                <a:cs typeface="Tahoma" panose="020B0604030504040204" pitchFamily="34" charset="0"/>
              </a:rPr>
              <a:t>. ex., déballage d’exercices de privilège</a:t>
            </a:r>
          </a:p>
          <a:p>
            <a:r>
              <a:rPr lang="fr-CA" dirty="0">
                <a:cs typeface="Tahoma" panose="020B0604030504040204" pitchFamily="34" charset="0"/>
              </a:rPr>
              <a:t>P</a:t>
            </a:r>
            <a:r>
              <a:rPr lang="fr-CA" dirty="0" smtClean="0">
                <a:cs typeface="Tahoma" panose="020B0604030504040204" pitchFamily="34" charset="0"/>
              </a:rPr>
              <a:t>. ex., perfectionnement des compétences interculturelles </a:t>
            </a: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smtClean="0">
              <a:cs typeface="Tahoma" panose="020B0604030504040204" pitchFamily="34" charset="0"/>
            </a:endParaRPr>
          </a:p>
          <a:p>
            <a:endParaRPr lang="fr-CA" dirty="0">
              <a:cs typeface="Tahoma" panose="020B0604030504040204" pitchFamily="34" charset="0"/>
            </a:endParaRPr>
          </a:p>
        </p:txBody>
      </p:sp>
      <p:sp>
        <p:nvSpPr>
          <p:cNvPr id="8" name="Slide Number Placeholder 7"/>
          <p:cNvSpPr>
            <a:spLocks noGrp="1"/>
          </p:cNvSpPr>
          <p:nvPr>
            <p:ph type="sldNum" sz="quarter" idx="12"/>
          </p:nvPr>
        </p:nvSpPr>
        <p:spPr/>
        <p:txBody>
          <a:bodyPr/>
          <a:lstStyle/>
          <a:p>
            <a:fld id="{056DA062-4F05-430C-9DFE-ED13C882C558}" type="slidenum">
              <a:rPr lang="fr-CA" smtClean="0">
                <a:cs typeface="Tahoma" panose="020B0604030504040204" pitchFamily="34" charset="0"/>
              </a:rPr>
              <a:t>25</a:t>
            </a:fld>
            <a:endParaRPr lang="fr-CA" dirty="0">
              <a:cs typeface="Tahoma" panose="020B0604030504040204" pitchFamily="34" charset="0"/>
            </a:endParaRPr>
          </a:p>
        </p:txBody>
      </p:sp>
      <p:pic>
        <p:nvPicPr>
          <p:cNvPr id="6" name="Picture 2" descr="Image result for project implic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3699" y="2347915"/>
            <a:ext cx="52387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991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6A9838-DB2D-4EF2-B5B1-06F7D0B666C4}"/>
              </a:ext>
            </a:extLst>
          </p:cNvPr>
          <p:cNvSpPr/>
          <p:nvPr/>
        </p:nvSpPr>
        <p:spPr>
          <a:xfrm>
            <a:off x="0" y="-1"/>
            <a:ext cx="9144000" cy="1754326"/>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2" name="Title 2">
            <a:extLst>
              <a:ext uri="{FF2B5EF4-FFF2-40B4-BE49-F238E27FC236}">
                <a16:creationId xmlns:a16="http://schemas.microsoft.com/office/drawing/2014/main" xmlns="" id="{67EA3B29-3238-431A-8785-5D3B8DF340E3}"/>
              </a:ext>
            </a:extLst>
          </p:cNvPr>
          <p:cNvSpPr txBox="1"/>
          <p:nvPr/>
        </p:nvSpPr>
        <p:spPr>
          <a:xfrm>
            <a:off x="228508" y="365357"/>
            <a:ext cx="8061054" cy="5061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200" b="1" dirty="0" smtClean="0">
                <a:solidFill>
                  <a:srgbClr val="FFFFFF"/>
                </a:solidFill>
                <a:latin typeface="Helvetica" charset="0"/>
                <a:ea typeface="Helvetica" charset="0"/>
                <a:cs typeface="Tahoma" panose="020B0604030504040204" pitchFamily="34" charset="0"/>
              </a:rPr>
              <a:t>Séance 1 : COMPRENDRE LE PRIVILÈGE</a:t>
            </a:r>
          </a:p>
        </p:txBody>
      </p:sp>
      <p:sp>
        <p:nvSpPr>
          <p:cNvPr id="16" name="Content Placeholder 2"/>
          <p:cNvSpPr txBox="1"/>
          <p:nvPr/>
        </p:nvSpPr>
        <p:spPr bwMode="auto">
          <a:xfrm>
            <a:off x="818865" y="1910766"/>
            <a:ext cx="8229600" cy="4778009"/>
          </a:xfrm>
          <a:prstGeom prst="rect">
            <a:avLst/>
          </a:prstGeom>
        </p:spPr>
        <p:txBody>
          <a:bodyPr/>
          <a:lstStyle>
            <a:defPPr marR="0" lvl="0" algn="l" rtl="0">
              <a:lnSpc>
                <a:spcPct val="100000"/>
              </a:lnSpc>
              <a:spcBef>
                <a:spcPct val="0"/>
              </a:spcBef>
              <a:spcAft>
                <a:spcPct val="0"/>
              </a:spcAft>
            </a:defPPr>
            <a:lvl1pPr marL="342900" indent="-342900" defTabSz="457200" eaLnBrk="1" latinLnBrk="0" hangingPunct="1">
              <a:lnSpc>
                <a:spcPts val="3040"/>
              </a:lnSpc>
              <a:buFont typeface="Arial"/>
              <a:buChar char="•"/>
              <a:defRPr sz="3200" kern="1200">
                <a:solidFill>
                  <a:schemeClr val="bg1"/>
                </a:solidFill>
                <a:latin typeface="Helvetica" panose="020B0604020202020204" pitchFamily="34" charset="0"/>
                <a:ea typeface="+mn-ea"/>
                <a:cs typeface="+mn-cs"/>
              </a:defRPr>
            </a:lvl1pPr>
            <a:lvl2pPr marL="742950" indent="-285750" defTabSz="457200" eaLnBrk="1" latinLnBrk="0" hangingPunct="1">
              <a:lnSpc>
                <a:spcPts val="3040"/>
              </a:lnSpc>
              <a:buFont typeface="Arial"/>
              <a:buChar char="–"/>
              <a:defRPr sz="2800" kern="1200">
                <a:solidFill>
                  <a:schemeClr val="tx1"/>
                </a:solidFill>
                <a:latin typeface="+mn-lt"/>
                <a:ea typeface="+mn-ea"/>
                <a:cs typeface="+mn-cs"/>
              </a:defRPr>
            </a:lvl2pPr>
            <a:lvl3pPr marL="1143000" indent="-228600" defTabSz="457200" eaLnBrk="1" latinLnBrk="0" hangingPunct="1">
              <a:lnSpc>
                <a:spcPts val="3040"/>
              </a:lnSpc>
              <a:buFont typeface="Arial"/>
              <a:buChar char="•"/>
              <a:defRPr sz="2400" kern="1200">
                <a:solidFill>
                  <a:schemeClr val="tx1"/>
                </a:solidFill>
                <a:latin typeface="+mn-lt"/>
                <a:ea typeface="+mn-ea"/>
                <a:cs typeface="+mn-cs"/>
              </a:defRPr>
            </a:lvl3pPr>
            <a:lvl4pPr marL="1600200" indent="-228600" defTabSz="457200" eaLnBrk="1" latinLnBrk="0" hangingPunct="1">
              <a:lnSpc>
                <a:spcPts val="3040"/>
              </a:lnSpc>
              <a:buFont typeface="Arial"/>
              <a:buChar char="–"/>
              <a:defRPr sz="2000" kern="1200">
                <a:solidFill>
                  <a:schemeClr val="tx1"/>
                </a:solidFill>
                <a:latin typeface="+mn-lt"/>
                <a:ea typeface="+mn-ea"/>
                <a:cs typeface="+mn-cs"/>
              </a:defRPr>
            </a:lvl4pPr>
            <a:lvl5pPr marL="2057400" indent="-228600" defTabSz="457200" eaLnBrk="1" latinLnBrk="0" hangingPunct="1">
              <a:lnSpc>
                <a:spcPts val="3040"/>
              </a:lnSpc>
              <a:buFont typeface="Arial"/>
              <a:buChar char="»"/>
              <a:defRPr sz="2000" kern="1200">
                <a:solidFill>
                  <a:schemeClr val="tx1"/>
                </a:solidFill>
                <a:latin typeface="+mn-lt"/>
                <a:ea typeface="+mn-ea"/>
                <a:cs typeface="+mn-cs"/>
              </a:defRPr>
            </a:lvl5pPr>
            <a:lvl6pPr marL="2514600" indent="-228600" defTabSz="457200" eaLnBrk="1" latinLnBrk="0" hangingPunct="1">
              <a:spcBef>
                <a:spcPct val="20000"/>
              </a:spcBef>
              <a:buFont typeface="Arial"/>
              <a:buChar char="•"/>
              <a:defRPr sz="2000" kern="1200">
                <a:solidFill>
                  <a:schemeClr val="tx1"/>
                </a:solidFill>
                <a:latin typeface="+mn-lt"/>
                <a:ea typeface="+mn-ea"/>
                <a:cs typeface="+mn-cs"/>
              </a:defRPr>
            </a:lvl6pPr>
            <a:lvl7pPr marL="2971800" indent="-228600" defTabSz="457200" eaLnBrk="1" latinLnBrk="0" hangingPunct="1">
              <a:spcBef>
                <a:spcPct val="20000"/>
              </a:spcBef>
              <a:buFont typeface="Arial"/>
              <a:buChar char="•"/>
              <a:defRPr sz="2000" kern="1200">
                <a:solidFill>
                  <a:schemeClr val="tx1"/>
                </a:solidFill>
                <a:latin typeface="+mn-lt"/>
                <a:ea typeface="+mn-ea"/>
                <a:cs typeface="+mn-cs"/>
              </a:defRPr>
            </a:lvl7pPr>
            <a:lvl8pPr marL="3429000" indent="-228600" defTabSz="457200" eaLnBrk="1" latinLnBrk="0" hangingPunct="1">
              <a:spcBef>
                <a:spcPct val="20000"/>
              </a:spcBef>
              <a:buFont typeface="Arial"/>
              <a:buChar char="•"/>
              <a:defRPr sz="2000" kern="1200">
                <a:solidFill>
                  <a:schemeClr val="tx1"/>
                </a:solidFill>
                <a:latin typeface="+mn-lt"/>
                <a:ea typeface="+mn-ea"/>
                <a:cs typeface="+mn-cs"/>
              </a:defRPr>
            </a:lvl8pPr>
            <a:lvl9pPr marL="3886200" indent="-228600" defTabSz="45720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AutoNum type="arabicPeriod"/>
            </a:pPr>
            <a:r>
              <a:rPr lang="fr-CA" sz="2800" dirty="0" smtClean="0">
                <a:cs typeface="Tahoma" panose="020B0604030504040204" pitchFamily="34" charset="0"/>
              </a:rPr>
              <a:t>Répondez aux questions de la liste de vérification</a:t>
            </a:r>
          </a:p>
          <a:p>
            <a:pPr marL="457200" indent="-457200">
              <a:buAutoNum type="arabicPeriod"/>
            </a:pPr>
            <a:r>
              <a:rPr lang="fr-CA" sz="2800" dirty="0" smtClean="0">
                <a:cs typeface="Tahoma" panose="020B0604030504040204" pitchFamily="34" charset="0"/>
              </a:rPr>
              <a:t>Commencez avec 35 points en banque. Ajoutez les plus, soustrayez les moins et inscrivez votre note finale.</a:t>
            </a:r>
          </a:p>
          <a:p>
            <a:pPr marL="457200" indent="-457200">
              <a:buAutoNum type="arabicPeriod"/>
            </a:pPr>
            <a:r>
              <a:rPr lang="fr-CA" sz="2800" dirty="0" smtClean="0">
                <a:cs typeface="Tahoma" panose="020B0604030504040204" pitchFamily="34" charset="0"/>
              </a:rPr>
              <a:t>Quelles en sont les conséquences?</a:t>
            </a:r>
            <a:endParaRPr lang="fr-CA" sz="2800" dirty="0">
              <a:cs typeface="Tahoma" panose="020B0604030504040204" pitchFamily="34" charset="0"/>
            </a:endParaRPr>
          </a:p>
        </p:txBody>
      </p:sp>
    </p:spTree>
    <p:extLst>
      <p:ext uri="{BB962C8B-B14F-4D97-AF65-F5344CB8AC3E}">
        <p14:creationId xmlns:p14="http://schemas.microsoft.com/office/powerpoint/2010/main" val="40164968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cs typeface="Tahoma" panose="020B0604030504040204" pitchFamily="34" charset="0"/>
              </a:rPr>
              <a:t>CONCLUSION : « Action » stratégique</a:t>
            </a:r>
            <a:endParaRPr lang="fr-CA" dirty="0">
              <a:cs typeface="Tahoma" panose="020B0604030504040204" pitchFamily="34" charset="0"/>
            </a:endParaRPr>
          </a:p>
        </p:txBody>
      </p:sp>
      <p:sp>
        <p:nvSpPr>
          <p:cNvPr id="6" name="Slide Number Placeholder 5"/>
          <p:cNvSpPr>
            <a:spLocks noGrp="1"/>
          </p:cNvSpPr>
          <p:nvPr>
            <p:ph type="sldNum" sz="quarter" idx="12"/>
          </p:nvPr>
        </p:nvSpPr>
        <p:spPr/>
        <p:txBody>
          <a:bodyPr/>
          <a:lstStyle/>
          <a:p>
            <a:fld id="{8B36AF54-3F6C-9D42-A3F6-3CD8F727F774}" type="slidenum">
              <a:rPr lang="fr-CA" smtClean="0">
                <a:cs typeface="Tahoma" panose="020B0604030504040204" pitchFamily="34" charset="0"/>
              </a:rPr>
              <a:t>27</a:t>
            </a:fld>
            <a:endParaRPr lang="fr-CA" dirty="0">
              <a:cs typeface="Tahoma" panose="020B0604030504040204" pitchFamily="34" charset="0"/>
            </a:endParaRPr>
          </a:p>
        </p:txBody>
      </p:sp>
      <p:pic>
        <p:nvPicPr>
          <p:cNvPr id="3" name="Picture 4" descr="C:\Users\alexandra.hong\Desktop\Powerpoint Graphics_06.17.2013\02. Market Driven Innovation\Market Driven Innovation_06.17.2013_AH-01.png"/>
          <p:cNvPicPr>
            <a:picLocks noChangeAspect="1" noChangeArrowheads="1"/>
          </p:cNvPicPr>
          <p:nvPr/>
        </p:nvPicPr>
        <p:blipFill>
          <a:blip r:embed="rId3">
            <a:extLst>
              <a:ext uri="{28A0092B-C50C-407E-A947-70E740481C1C}">
                <a14:useLocalDpi xmlns:a14="http://schemas.microsoft.com/office/drawing/2010/main"/>
              </a:ext>
            </a:extLst>
          </a:blip>
          <a:srcRect t="21501" b="6404"/>
          <a:stretch>
            <a:fillRect/>
          </a:stretch>
        </p:blipFill>
        <p:spPr bwMode="auto">
          <a:xfrm>
            <a:off x="188894" y="1132236"/>
            <a:ext cx="8766212"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2458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ltLang="en-US" dirty="0">
              <a:cs typeface="Tahoma" panose="020B0604030504040204" pitchFamily="34" charset="0"/>
            </a:endParaRPr>
          </a:p>
        </p:txBody>
      </p:sp>
      <p:sp>
        <p:nvSpPr>
          <p:cNvPr id="8" name="Content Placeholder 7"/>
          <p:cNvSpPr>
            <a:spLocks noGrp="1"/>
          </p:cNvSpPr>
          <p:nvPr>
            <p:ph idx="1"/>
          </p:nvPr>
        </p:nvSpPr>
        <p:spPr/>
        <p:txBody>
          <a:bodyPr/>
          <a:lstStyle/>
          <a:p>
            <a:r>
              <a:rPr lang="fr-CA" dirty="0" smtClean="0">
                <a:cs typeface="Tahoma" panose="020B0604030504040204" pitchFamily="34" charset="0"/>
              </a:rPr>
              <a:t>Comprendre le système et le processus d’innovation de votre organisation</a:t>
            </a:r>
          </a:p>
          <a:p>
            <a:r>
              <a:rPr lang="fr-CA" dirty="0" smtClean="0">
                <a:cs typeface="Tahoma" panose="020B0604030504040204" pitchFamily="34" charset="0"/>
              </a:rPr>
              <a:t>Qui fait quoi? Qu’est-ce qui fonctionne? Reproduire et adapter</a:t>
            </a:r>
          </a:p>
          <a:p>
            <a:r>
              <a:rPr lang="fr-CA" dirty="0" smtClean="0">
                <a:cs typeface="Tahoma" panose="020B0604030504040204" pitchFamily="34" charset="0"/>
              </a:rPr>
              <a:t>Tirer parti des idées des employés et des clients</a:t>
            </a:r>
          </a:p>
          <a:p>
            <a:r>
              <a:rPr lang="fr-CA" dirty="0" smtClean="0">
                <a:cs typeface="Tahoma" panose="020B0604030504040204" pitchFamily="34" charset="0"/>
              </a:rPr>
              <a:t>Tirer des leçons des réussites et des échecs : itérer</a:t>
            </a:r>
          </a:p>
          <a:p>
            <a:r>
              <a:rPr lang="fr-CA" dirty="0" smtClean="0">
                <a:cs typeface="Tahoma" panose="020B0604030504040204" pitchFamily="34" charset="0"/>
              </a:rPr>
              <a:t>Il y a eu beaucoup de recherches : le défi consiste à les mettre à profit pour améliorer la pratique afin de stimuler le changement.</a:t>
            </a:r>
          </a:p>
          <a:p>
            <a:r>
              <a:rPr lang="fr-CA" dirty="0" smtClean="0">
                <a:cs typeface="Tahoma" panose="020B0604030504040204" pitchFamily="34" charset="0"/>
              </a:rPr>
              <a:t>C’est un processus et non une destination</a:t>
            </a:r>
          </a:p>
          <a:p>
            <a:endParaRPr lang="fr-CA" dirty="0">
              <a:cs typeface="Tahoma" panose="020B0604030504040204" pitchFamily="34" charset="0"/>
            </a:endParaRPr>
          </a:p>
        </p:txBody>
      </p:sp>
      <p:sp>
        <p:nvSpPr>
          <p:cNvPr id="6" name="Slide Number Placeholder 5"/>
          <p:cNvSpPr>
            <a:spLocks noGrp="1"/>
          </p:cNvSpPr>
          <p:nvPr>
            <p:ph type="sldNum" sz="quarter" idx="12"/>
          </p:nvPr>
        </p:nvSpPr>
        <p:spPr/>
        <p:txBody>
          <a:bodyPr/>
          <a:lstStyle/>
          <a:p>
            <a:fld id="{C13B8231-72AF-3F4E-897C-AAB05E8170BA}" type="slidenum">
              <a:rPr lang="fr-CA" smtClean="0">
                <a:cs typeface="Tahoma" panose="020B0604030504040204" pitchFamily="34" charset="0"/>
              </a:rPr>
              <a:t>28</a:t>
            </a:fld>
            <a:endParaRPr lang="fr-CA" dirty="0">
              <a:cs typeface="Tahoma" panose="020B0604030504040204" pitchFamily="34" charset="0"/>
            </a:endParaRPr>
          </a:p>
        </p:txBody>
      </p:sp>
    </p:spTree>
    <p:extLst>
      <p:ext uri="{BB962C8B-B14F-4D97-AF65-F5344CB8AC3E}">
        <p14:creationId xmlns:p14="http://schemas.microsoft.com/office/powerpoint/2010/main" val="1425608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ct val="0"/>
              </a:spcBef>
              <a:spcAft>
                <a:spcPct val="0"/>
              </a:spcAft>
              <a:buClr>
                <a:schemeClr val="dk1"/>
              </a:buClr>
              <a:buSzPts val="3959"/>
              <a:buFont typeface="Arial"/>
              <a:buNone/>
            </a:pPr>
            <a:r>
              <a:rPr lang="fr-CA" dirty="0" smtClean="0">
                <a:cs typeface="Tahoma" panose="020B0604030504040204" pitchFamily="34" charset="0"/>
                <a:sym typeface="Arial"/>
              </a:rPr>
              <a:t>Analyse, responsabilisation et action</a:t>
            </a:r>
          </a:p>
        </p:txBody>
      </p:sp>
      <p:pic>
        <p:nvPicPr>
          <p:cNvPr id="1026" name="Picture 2" descr="http://www.trbimg.com/img-5b538f62/turbine/ct-met-idabwells-nine-things-to-know-2018071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21285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3085" y="5538103"/>
            <a:ext cx="8237830" cy="1189909"/>
          </a:xfrm>
          <a:prstGeom prst="rect">
            <a:avLst/>
          </a:prstGeom>
          <a:noFill/>
        </p:spPr>
        <p:txBody>
          <a:bodyPr wrap="square" rtlCol="0">
            <a:spAutoFit/>
          </a:bodyPr>
          <a:lstStyle/>
          <a:p>
            <a:pPr algn="ctr"/>
            <a:r>
              <a:rPr lang="fr-CA" sz="2400" i="1" dirty="0" smtClean="0">
                <a:solidFill>
                  <a:schemeClr val="bg1"/>
                </a:solidFill>
                <a:cs typeface="Tahoma" panose="020B0604030504040204" pitchFamily="34" charset="0"/>
              </a:rPr>
              <a:t>« La façon de réparer les torts est de les mettre en lumière. » - Ida B. Wells</a:t>
            </a:r>
          </a:p>
          <a:p>
            <a:pPr algn="ctr"/>
            <a:endParaRPr lang="fr-CA" sz="2400" i="1" dirty="0" smtClean="0">
              <a:solidFill>
                <a:schemeClr val="bg1"/>
              </a:solidFill>
              <a:cs typeface="Tahoma" panose="020B0604030504040204" pitchFamily="34" charset="0"/>
            </a:endParaRPr>
          </a:p>
        </p:txBody>
      </p:sp>
      <p:sp>
        <p:nvSpPr>
          <p:cNvPr id="7" name="Slide Number Placeholder 6"/>
          <p:cNvSpPr>
            <a:spLocks noGrp="1"/>
          </p:cNvSpPr>
          <p:nvPr>
            <p:ph type="sldNum" sz="quarter" idx="12"/>
          </p:nvPr>
        </p:nvSpPr>
        <p:spPr/>
        <p:txBody>
          <a:bodyPr/>
          <a:lstStyle/>
          <a:p>
            <a:fld id="{056DA062-4F05-430C-9DFE-ED13C882C558}" type="slidenum">
              <a:rPr lang="fr-CA" smtClean="0">
                <a:cs typeface="Tahoma" panose="020B0604030504040204" pitchFamily="34" charset="0"/>
              </a:rPr>
              <a:t>29</a:t>
            </a:fld>
            <a:endParaRPr lang="fr-CA" dirty="0">
              <a:cs typeface="Tahoma" panose="020B0604030504040204" pitchFamily="34" charset="0"/>
            </a:endParaRPr>
          </a:p>
        </p:txBody>
      </p:sp>
    </p:spTree>
    <p:extLst>
      <p:ext uri="{BB962C8B-B14F-4D97-AF65-F5344CB8AC3E}">
        <p14:creationId xmlns:p14="http://schemas.microsoft.com/office/powerpoint/2010/main" val="18121973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6A9838-DB2D-4EF2-B5B1-06F7D0B666C4}"/>
              </a:ext>
            </a:extLst>
          </p:cNvPr>
          <p:cNvSpPr/>
          <p:nvPr/>
        </p:nvSpPr>
        <p:spPr>
          <a:xfrm>
            <a:off x="0" y="-1"/>
            <a:ext cx="9144000" cy="1754326"/>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2" name="Title 2">
            <a:extLst>
              <a:ext uri="{FF2B5EF4-FFF2-40B4-BE49-F238E27FC236}">
                <a16:creationId xmlns:a16="http://schemas.microsoft.com/office/drawing/2014/main" xmlns="" id="{67EA3B29-3238-431A-8785-5D3B8DF340E3}"/>
              </a:ext>
            </a:extLst>
          </p:cNvPr>
          <p:cNvSpPr txBox="1"/>
          <p:nvPr/>
        </p:nvSpPr>
        <p:spPr>
          <a:xfrm>
            <a:off x="228508" y="365357"/>
            <a:ext cx="8061054" cy="5061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200" b="1" dirty="0" smtClean="0">
                <a:solidFill>
                  <a:srgbClr val="FFFFFF"/>
                </a:solidFill>
                <a:latin typeface="Helvetica" charset="0"/>
                <a:ea typeface="Helvetica" charset="0"/>
                <a:cs typeface="Tahoma" panose="020B0604030504040204" pitchFamily="34" charset="0"/>
              </a:rPr>
              <a:t>Séance 1 : COMPRENDRE LE PRIVILÈGE</a:t>
            </a:r>
          </a:p>
        </p:txBody>
      </p:sp>
      <p:sp>
        <p:nvSpPr>
          <p:cNvPr id="16" name="Content Placeholder 2"/>
          <p:cNvSpPr txBox="1"/>
          <p:nvPr/>
        </p:nvSpPr>
        <p:spPr bwMode="auto">
          <a:xfrm>
            <a:off x="818865" y="1910766"/>
            <a:ext cx="8229600" cy="4778009"/>
          </a:xfrm>
          <a:prstGeom prst="rect">
            <a:avLst/>
          </a:prstGeom>
        </p:spPr>
        <p:txBody>
          <a:bodyPr/>
          <a:lstStyle>
            <a:defPPr marR="0" lvl="0" algn="l" rtl="0">
              <a:lnSpc>
                <a:spcPct val="100000"/>
              </a:lnSpc>
              <a:spcBef>
                <a:spcPct val="0"/>
              </a:spcBef>
              <a:spcAft>
                <a:spcPct val="0"/>
              </a:spcAft>
            </a:defPPr>
            <a:lvl1pPr marL="342900" indent="-342900" defTabSz="457200" eaLnBrk="1" latinLnBrk="0" hangingPunct="1">
              <a:lnSpc>
                <a:spcPts val="3040"/>
              </a:lnSpc>
              <a:buFont typeface="Arial"/>
              <a:buChar char="•"/>
              <a:defRPr sz="3200" kern="1200">
                <a:solidFill>
                  <a:schemeClr val="bg1"/>
                </a:solidFill>
                <a:latin typeface="Helvetica" panose="020B0604020202020204" pitchFamily="34" charset="0"/>
                <a:ea typeface="+mn-ea"/>
                <a:cs typeface="+mn-cs"/>
              </a:defRPr>
            </a:lvl1pPr>
            <a:lvl2pPr marL="742950" indent="-285750" defTabSz="457200" eaLnBrk="1" latinLnBrk="0" hangingPunct="1">
              <a:lnSpc>
                <a:spcPts val="3040"/>
              </a:lnSpc>
              <a:buFont typeface="Arial"/>
              <a:buChar char="–"/>
              <a:defRPr sz="2800" kern="1200">
                <a:solidFill>
                  <a:schemeClr val="tx1"/>
                </a:solidFill>
                <a:latin typeface="+mn-lt"/>
                <a:ea typeface="+mn-ea"/>
                <a:cs typeface="+mn-cs"/>
              </a:defRPr>
            </a:lvl2pPr>
            <a:lvl3pPr marL="1143000" indent="-228600" defTabSz="457200" eaLnBrk="1" latinLnBrk="0" hangingPunct="1">
              <a:lnSpc>
                <a:spcPts val="3040"/>
              </a:lnSpc>
              <a:buFont typeface="Arial"/>
              <a:buChar char="•"/>
              <a:defRPr sz="2400" kern="1200">
                <a:solidFill>
                  <a:schemeClr val="tx1"/>
                </a:solidFill>
                <a:latin typeface="+mn-lt"/>
                <a:ea typeface="+mn-ea"/>
                <a:cs typeface="+mn-cs"/>
              </a:defRPr>
            </a:lvl3pPr>
            <a:lvl4pPr marL="1600200" indent="-228600" defTabSz="457200" eaLnBrk="1" latinLnBrk="0" hangingPunct="1">
              <a:lnSpc>
                <a:spcPts val="3040"/>
              </a:lnSpc>
              <a:buFont typeface="Arial"/>
              <a:buChar char="–"/>
              <a:defRPr sz="2000" kern="1200">
                <a:solidFill>
                  <a:schemeClr val="tx1"/>
                </a:solidFill>
                <a:latin typeface="+mn-lt"/>
                <a:ea typeface="+mn-ea"/>
                <a:cs typeface="+mn-cs"/>
              </a:defRPr>
            </a:lvl4pPr>
            <a:lvl5pPr marL="2057400" indent="-228600" defTabSz="457200" eaLnBrk="1" latinLnBrk="0" hangingPunct="1">
              <a:lnSpc>
                <a:spcPts val="3040"/>
              </a:lnSpc>
              <a:buFont typeface="Arial"/>
              <a:buChar char="»"/>
              <a:defRPr sz="2000" kern="1200">
                <a:solidFill>
                  <a:schemeClr val="tx1"/>
                </a:solidFill>
                <a:latin typeface="+mn-lt"/>
                <a:ea typeface="+mn-ea"/>
                <a:cs typeface="+mn-cs"/>
              </a:defRPr>
            </a:lvl5pPr>
            <a:lvl6pPr marL="2514600" indent="-228600" defTabSz="457200" eaLnBrk="1" latinLnBrk="0" hangingPunct="1">
              <a:spcBef>
                <a:spcPct val="20000"/>
              </a:spcBef>
              <a:buFont typeface="Arial"/>
              <a:buChar char="•"/>
              <a:defRPr sz="2000" kern="1200">
                <a:solidFill>
                  <a:schemeClr val="tx1"/>
                </a:solidFill>
                <a:latin typeface="+mn-lt"/>
                <a:ea typeface="+mn-ea"/>
                <a:cs typeface="+mn-cs"/>
              </a:defRPr>
            </a:lvl6pPr>
            <a:lvl7pPr marL="2971800" indent="-228600" defTabSz="457200" eaLnBrk="1" latinLnBrk="0" hangingPunct="1">
              <a:spcBef>
                <a:spcPct val="20000"/>
              </a:spcBef>
              <a:buFont typeface="Arial"/>
              <a:buChar char="•"/>
              <a:defRPr sz="2000" kern="1200">
                <a:solidFill>
                  <a:schemeClr val="tx1"/>
                </a:solidFill>
                <a:latin typeface="+mn-lt"/>
                <a:ea typeface="+mn-ea"/>
                <a:cs typeface="+mn-cs"/>
              </a:defRPr>
            </a:lvl7pPr>
            <a:lvl8pPr marL="3429000" indent="-228600" defTabSz="457200" eaLnBrk="1" latinLnBrk="0" hangingPunct="1">
              <a:spcBef>
                <a:spcPct val="20000"/>
              </a:spcBef>
              <a:buFont typeface="Arial"/>
              <a:buChar char="•"/>
              <a:defRPr sz="2000" kern="1200">
                <a:solidFill>
                  <a:schemeClr val="tx1"/>
                </a:solidFill>
                <a:latin typeface="+mn-lt"/>
                <a:ea typeface="+mn-ea"/>
                <a:cs typeface="+mn-cs"/>
              </a:defRPr>
            </a:lvl8pPr>
            <a:lvl9pPr marL="3886200" indent="-228600" defTabSz="45720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AutoNum type="arabicPeriod"/>
            </a:pPr>
            <a:r>
              <a:rPr lang="fr-CA" sz="2800" dirty="0" smtClean="0">
                <a:cs typeface="Tahoma" panose="020B0604030504040204" pitchFamily="34" charset="0"/>
              </a:rPr>
              <a:t>Répondez aux questions de la liste de vérification</a:t>
            </a:r>
          </a:p>
          <a:p>
            <a:pPr marL="457200" indent="-457200">
              <a:buAutoNum type="arabicPeriod"/>
            </a:pPr>
            <a:r>
              <a:rPr lang="fr-CA" sz="2800" dirty="0" smtClean="0">
                <a:cs typeface="Tahoma" panose="020B0604030504040204" pitchFamily="34" charset="0"/>
              </a:rPr>
              <a:t>Commencez avec 35 points en banque. Ajoutez les plus, soustrayez les moins et inscrivez votre note finale.</a:t>
            </a:r>
          </a:p>
          <a:p>
            <a:pPr marL="457200" indent="-457200">
              <a:buAutoNum type="arabicPeriod"/>
            </a:pPr>
            <a:r>
              <a:rPr lang="fr-CA" sz="2800" dirty="0" smtClean="0">
                <a:cs typeface="Tahoma" panose="020B0604030504040204" pitchFamily="34" charset="0"/>
              </a:rPr>
              <a:t>Quelles en sont les conséquences?</a:t>
            </a:r>
            <a:endParaRPr lang="fr-CA" sz="2800" dirty="0">
              <a:cs typeface="Tahoma" panose="020B0604030504040204" pitchFamily="34" charset="0"/>
            </a:endParaRPr>
          </a:p>
        </p:txBody>
      </p:sp>
    </p:spTree>
    <p:extLst>
      <p:ext uri="{BB962C8B-B14F-4D97-AF65-F5344CB8AC3E}">
        <p14:creationId xmlns:p14="http://schemas.microsoft.com/office/powerpoint/2010/main" val="32465616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4168"/>
            <a:ext cx="8229600" cy="5476621"/>
          </a:xfrm>
        </p:spPr>
        <p:txBody>
          <a:bodyPr>
            <a:noAutofit/>
          </a:bodyPr>
          <a:lstStyle/>
          <a:p>
            <a:pPr lvl="1">
              <a:spcAft>
                <a:spcPts val="600"/>
              </a:spcAft>
              <a:buNone/>
            </a:pPr>
            <a:r>
              <a:rPr lang="fr-CA" sz="1600" dirty="0" smtClean="0">
                <a:latin typeface="Helvetica" panose="020B0604020202020204" pitchFamily="34" charset="0"/>
                <a:cs typeface="Tahoma" panose="020B0604030504040204" pitchFamily="34" charset="0"/>
              </a:rPr>
              <a:t>1. Comment l’engagement à l’égard de la diversité et de l’inclusion des sexes peut-il être davantage intégré à votre organisation (p. ex. matrice des compétences, objectifs explicites en matière de diversité, démarche descendante)?</a:t>
            </a:r>
          </a:p>
          <a:p>
            <a:pPr lvl="1">
              <a:spcAft>
                <a:spcPts val="600"/>
              </a:spcAft>
              <a:buNone/>
            </a:pPr>
            <a:r>
              <a:rPr lang="fr-CA" sz="1600" dirty="0" smtClean="0">
                <a:latin typeface="Helvetica" panose="020B0604020202020204" pitchFamily="34" charset="0"/>
                <a:cs typeface="Tahoma" panose="020B0604030504040204" pitchFamily="34" charset="0"/>
              </a:rPr>
              <a:t>2. Comment les politiques et pratiques de votre organisation en matière de RH peuvent-elles être utilisées pour améliorer la diversité et l’inclusion des sexes (p. ex. politiques claires, formation obligatoire)? </a:t>
            </a:r>
          </a:p>
          <a:p>
            <a:pPr lvl="1">
              <a:spcAft>
                <a:spcPts val="600"/>
              </a:spcAft>
              <a:buNone/>
            </a:pPr>
            <a:r>
              <a:rPr lang="fr-CA" sz="1600" dirty="0" smtClean="0">
                <a:latin typeface="Helvetica" panose="020B0604020202020204" pitchFamily="34" charset="0"/>
                <a:cs typeface="Tahoma" panose="020B0604030504040204" pitchFamily="34" charset="0"/>
              </a:rPr>
              <a:t>3. Comment votre organisation peut-elle mieux mesurer et suivre le soutien offert à diverses entrepreneures (p. ex., cibles, responsabilités) et en rendre compte?</a:t>
            </a:r>
          </a:p>
          <a:p>
            <a:pPr lvl="1">
              <a:spcAft>
                <a:spcPts val="600"/>
              </a:spcAft>
              <a:buNone/>
            </a:pPr>
            <a:r>
              <a:rPr lang="fr-CA" sz="1600" dirty="0" smtClean="0">
                <a:latin typeface="Helvetica" panose="020B0604020202020204" pitchFamily="34" charset="0"/>
                <a:cs typeface="Tahoma" panose="020B0604030504040204" pitchFamily="34" charset="0"/>
              </a:rPr>
              <a:t>4. Comment votre organisation peut-elle renforcer la diversité dans l’ensemble des chaînes de valeur (p. ex., approvisionnement, opérations, R et D, produits, services)?</a:t>
            </a:r>
          </a:p>
          <a:p>
            <a:pPr lvl="1">
              <a:spcAft>
                <a:spcPts val="600"/>
              </a:spcAft>
              <a:buNone/>
            </a:pPr>
            <a:r>
              <a:rPr lang="fr-CA" sz="1600" dirty="0" smtClean="0">
                <a:latin typeface="Helvetica" panose="020B0604020202020204" pitchFamily="34" charset="0"/>
                <a:cs typeface="Tahoma" panose="020B0604030504040204" pitchFamily="34" charset="0"/>
              </a:rPr>
              <a:t>5. Comment votre organisation peut-elle conserver une perspective de diversité entre les sexes dans la conception et la prestation des programmes et services (p. ex. programmes d’études, femmes seulement)?</a:t>
            </a:r>
          </a:p>
          <a:p>
            <a:pPr lvl="1">
              <a:spcAft>
                <a:spcPts val="600"/>
              </a:spcAft>
              <a:buNone/>
            </a:pPr>
            <a:r>
              <a:rPr lang="fr-CA" sz="1600" dirty="0" smtClean="0">
                <a:latin typeface="Helvetica" panose="020B0604020202020204" pitchFamily="34" charset="0"/>
                <a:cs typeface="Tahoma" panose="020B0604030504040204" pitchFamily="34" charset="0"/>
              </a:rPr>
              <a:t>6. Comment votre organisation peut-elle développer davantage la filière (p. ex. contribuer à façonner les politiques, s’attaquer aux stéréotypes)?</a:t>
            </a:r>
          </a:p>
          <a:p>
            <a:pPr lvl="1">
              <a:spcAft>
                <a:spcPts val="600"/>
              </a:spcAft>
              <a:buNone/>
            </a:pPr>
            <a:r>
              <a:rPr lang="fr-CA" sz="1600" dirty="0" smtClean="0">
                <a:latin typeface="Helvetica" panose="020B0604020202020204" pitchFamily="34" charset="0"/>
                <a:cs typeface="Tahoma" panose="020B0604030504040204" pitchFamily="34" charset="0"/>
              </a:rPr>
              <a:t>7. Comment votre organisation peut-elle améliorer la sensibilisation adaptée à des groupes ciblés d’entrepreneures (p. ex., Autochtones, personnes racialisées, nouvelles arrivantes, femmes dans les </a:t>
            </a:r>
            <a:r>
              <a:rPr lang="fr-CA" sz="1600" dirty="0" err="1" smtClean="0">
                <a:latin typeface="Helvetica" panose="020B0604020202020204" pitchFamily="34" charset="0"/>
                <a:cs typeface="Tahoma" panose="020B0604030504040204" pitchFamily="34" charset="0"/>
              </a:rPr>
              <a:t>STIM</a:t>
            </a:r>
            <a:r>
              <a:rPr lang="fr-CA" sz="1600" dirty="0" smtClean="0">
                <a:latin typeface="Helvetica" panose="020B0604020202020204" pitchFamily="34" charset="0"/>
                <a:cs typeface="Tahoma" panose="020B0604030504040204" pitchFamily="34" charset="0"/>
              </a:rPr>
              <a:t>)?</a:t>
            </a:r>
          </a:p>
          <a:p>
            <a:pPr lvl="1">
              <a:spcAft>
                <a:spcPts val="600"/>
              </a:spcAft>
              <a:buNone/>
            </a:pPr>
            <a:r>
              <a:rPr lang="fr-CA" sz="1600" dirty="0" smtClean="0">
                <a:latin typeface="Helvetica" panose="020B0604020202020204" pitchFamily="34" charset="0"/>
                <a:cs typeface="Tahoma" panose="020B0604030504040204" pitchFamily="34" charset="0"/>
              </a:rPr>
              <a:t>8. Comment votre organisation peut-elle renforcer la collaboration entre les acteurs (p. ex. réseaux de PME traditionnels axés sur les femmes)?</a:t>
            </a:r>
            <a:endParaRPr lang="fr-CA" sz="1600" dirty="0">
              <a:latin typeface="Helvetica" panose="020B0604020202020204" pitchFamily="34" charset="0"/>
              <a:cs typeface="Tahoma" panose="020B0604030504040204" pitchFamily="34" charset="0"/>
            </a:endParaRPr>
          </a:p>
        </p:txBody>
      </p:sp>
      <p:sp>
        <p:nvSpPr>
          <p:cNvPr id="5" name="Title 1"/>
          <p:cNvSpPr txBox="1"/>
          <p:nvPr/>
        </p:nvSpPr>
        <p:spPr>
          <a:xfrm>
            <a:off x="232763" y="103653"/>
            <a:ext cx="8551333" cy="795682"/>
          </a:xfrm>
          <a:prstGeom prst="rect">
            <a:avLst/>
          </a:prstGeom>
        </p:spPr>
        <p:txBody>
          <a:bodyPr>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200" b="1" dirty="0" smtClean="0">
                <a:solidFill>
                  <a:srgbClr val="FFFFFF"/>
                </a:solidFill>
                <a:latin typeface="Helvetica" charset="0"/>
                <a:ea typeface="Helvetica" charset="0"/>
                <a:cs typeface="Tahoma" panose="020B0604030504040204" pitchFamily="34" charset="0"/>
              </a:rPr>
              <a:t>Discussion 2 : MISE EN ŒUVRE DE BONNES PRATIQUES</a:t>
            </a:r>
          </a:p>
        </p:txBody>
      </p:sp>
      <p:sp>
        <p:nvSpPr>
          <p:cNvPr id="7" name="Slide Number Placeholder 6"/>
          <p:cNvSpPr>
            <a:spLocks noGrp="1"/>
          </p:cNvSpPr>
          <p:nvPr>
            <p:ph type="sldNum" sz="quarter" idx="12"/>
          </p:nvPr>
        </p:nvSpPr>
        <p:spPr/>
        <p:txBody>
          <a:bodyPr/>
          <a:lstStyle/>
          <a:p>
            <a:fld id="{056DA062-4F05-430C-9DFE-ED13C882C558}" type="slidenum">
              <a:rPr lang="fr-CA" smtClean="0">
                <a:cs typeface="Tahoma" panose="020B0604030504040204" pitchFamily="34" charset="0"/>
              </a:rPr>
              <a:t>30</a:t>
            </a:fld>
            <a:endParaRPr lang="fr-CA" dirty="0">
              <a:cs typeface="Tahoma" panose="020B0604030504040204" pitchFamily="34" charset="0"/>
            </a:endParaRPr>
          </a:p>
        </p:txBody>
      </p:sp>
    </p:spTree>
    <p:extLst>
      <p:ext uri="{BB962C8B-B14F-4D97-AF65-F5344CB8AC3E}">
        <p14:creationId xmlns:p14="http://schemas.microsoft.com/office/powerpoint/2010/main" val="8402094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per Boats on Solid Surface">
            <a:extLst>
              <a:ext uri="{FF2B5EF4-FFF2-40B4-BE49-F238E27FC236}">
                <a16:creationId xmlns:a16="http://schemas.microsoft.com/office/drawing/2014/main" xmlns="" id="{26202634-7D16-4C23-A79F-EFAF832E588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tretch>
            <a:fillRect/>
          </a:stretch>
        </p:blipFill>
        <p:spPr bwMode="auto">
          <a:xfrm>
            <a:off x="-585215" y="1"/>
            <a:ext cx="10314430" cy="685800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Lst>
        </p:spPr>
      </p:pic>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3" name="Title 2">
            <a:extLst>
              <a:ext uri="{FF2B5EF4-FFF2-40B4-BE49-F238E27FC236}">
                <a16:creationId xmlns:a16="http://schemas.microsoft.com/office/drawing/2014/main" xmlns="" id="{67EA3B29-3238-431A-8785-5D3B8DF340E3}"/>
              </a:ext>
            </a:extLst>
          </p:cNvPr>
          <p:cNvSpPr txBox="1"/>
          <p:nvPr/>
        </p:nvSpPr>
        <p:spPr>
          <a:xfrm>
            <a:off x="255182" y="414670"/>
            <a:ext cx="8218258" cy="64976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600" b="1" dirty="0" smtClean="0">
                <a:solidFill>
                  <a:schemeClr val="bg1"/>
                </a:solidFill>
                <a:latin typeface="Helvetica" panose="020B0604020202020204" pitchFamily="34" charset="0"/>
                <a:cs typeface="Tahoma" panose="020B0604030504040204" pitchFamily="34" charset="0"/>
              </a:rPr>
              <a:t>Des questions? </a:t>
            </a:r>
          </a:p>
        </p:txBody>
      </p:sp>
      <p:pic>
        <p:nvPicPr>
          <p:cNvPr id="5" name="Picture 4" descr="A picture containing vector graphics&#10;&#10;Description generated with high confidence">
            <a:extLst>
              <a:ext uri="{FF2B5EF4-FFF2-40B4-BE49-F238E27FC236}">
                <a16:creationId xmlns:a16="http://schemas.microsoft.com/office/drawing/2014/main" xmlns="" id="{365CB6BF-12C2-49F0-9DE9-39DD4E1B24E4}"/>
              </a:ext>
            </a:extLst>
          </p:cNvPr>
          <p:cNvPicPr>
            <a:picLocks noChangeAspect="1"/>
          </p:cNvPicPr>
          <p:nvPr/>
        </p:nvPicPr>
        <p:blipFill>
          <a:blip r:embed="rId4"/>
          <a:stretch>
            <a:fillRect/>
          </a:stretch>
        </p:blipFill>
        <p:spPr>
          <a:xfrm flipH="1">
            <a:off x="3485830" y="2538483"/>
            <a:ext cx="2550678" cy="2550678"/>
          </a:xfrm>
          <a:prstGeom prst="rect">
            <a:avLst/>
          </a:prstGeom>
        </p:spPr>
      </p:pic>
    </p:spTree>
    <p:extLst>
      <p:ext uri="{BB962C8B-B14F-4D97-AF65-F5344CB8AC3E}">
        <p14:creationId xmlns:p14="http://schemas.microsoft.com/office/powerpoint/2010/main" val="10022589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6145" t="-7796" b="-1"/>
          <a:stretch>
            <a:fillRect/>
          </a:stretch>
        </p:blipFill>
        <p:spPr>
          <a:xfrm>
            <a:off x="1039092" y="4197928"/>
            <a:ext cx="3057942" cy="1436649"/>
          </a:xfrm>
          <a:prstGeom prst="rect">
            <a:avLst/>
          </a:prstGeom>
        </p:spPr>
      </p:pic>
      <p:sp>
        <p:nvSpPr>
          <p:cNvPr id="8" name="TextBox 7"/>
          <p:cNvSpPr txBox="1"/>
          <p:nvPr/>
        </p:nvSpPr>
        <p:spPr>
          <a:xfrm>
            <a:off x="4808760" y="4118706"/>
            <a:ext cx="3892320" cy="3447685"/>
          </a:xfrm>
          <a:prstGeom prst="rect">
            <a:avLst/>
          </a:prstGeom>
          <a:noFill/>
        </p:spPr>
        <p:txBody>
          <a:bodyPr wrap="square" rtlCol="0">
            <a:spAutoFit/>
          </a:bodyPr>
          <a:lstStyle/>
          <a:p>
            <a:r>
              <a:rPr lang="fr-CA" sz="3200" b="1" dirty="0" smtClean="0">
                <a:solidFill>
                  <a:schemeClr val="bg1"/>
                </a:solidFill>
                <a:latin typeface="Corbel" pitchFamily="34" charset="0"/>
                <a:cs typeface="Tahoma" panose="020B0604030504040204" pitchFamily="34" charset="0"/>
              </a:rPr>
              <a:t>POUR COMMUNIQUER AVEC NOUS</a:t>
            </a:r>
          </a:p>
          <a:p>
            <a:pPr>
              <a:spcBef>
                <a:spcPct val="0"/>
              </a:spcBef>
            </a:pPr>
            <a:r>
              <a:rPr lang="fr-CA" b="1" dirty="0" err="1" smtClean="0">
                <a:solidFill>
                  <a:schemeClr val="bg1"/>
                </a:solidFill>
                <a:latin typeface="Helvetica" panose="020B0604020202020204" pitchFamily="34" charset="0"/>
                <a:cs typeface="Tahoma" panose="020B0604030504040204" pitchFamily="34" charset="0"/>
              </a:rPr>
              <a:t>Diversity</a:t>
            </a:r>
            <a:r>
              <a:rPr lang="fr-CA" b="1" dirty="0" smtClean="0">
                <a:solidFill>
                  <a:schemeClr val="bg1"/>
                </a:solidFill>
                <a:latin typeface="Helvetica" panose="020B0604020202020204" pitchFamily="34" charset="0"/>
                <a:cs typeface="Tahoma" panose="020B0604030504040204" pitchFamily="34" charset="0"/>
              </a:rPr>
              <a:t> Institute </a:t>
            </a:r>
          </a:p>
          <a:p>
            <a:pPr>
              <a:spcBef>
                <a:spcPct val="0"/>
              </a:spcBef>
            </a:pPr>
            <a:r>
              <a:rPr lang="fr-CA" sz="1600" dirty="0" smtClean="0">
                <a:solidFill>
                  <a:schemeClr val="bg1"/>
                </a:solidFill>
                <a:latin typeface="Helvetica" panose="020B0604020202020204" pitchFamily="34" charset="0"/>
                <a:cs typeface="Tahoma" panose="020B0604030504040204" pitchFamily="34" charset="0"/>
              </a:rPr>
              <a:t>Ted Rogers </a:t>
            </a:r>
            <a:r>
              <a:rPr lang="fr-CA" sz="1600" dirty="0" err="1" smtClean="0">
                <a:solidFill>
                  <a:schemeClr val="bg1"/>
                </a:solidFill>
                <a:latin typeface="Helvetica" panose="020B0604020202020204" pitchFamily="34" charset="0"/>
                <a:cs typeface="Tahoma" panose="020B0604030504040204" pitchFamily="34" charset="0"/>
              </a:rPr>
              <a:t>School</a:t>
            </a:r>
            <a:r>
              <a:rPr lang="fr-CA" sz="1600" dirty="0" smtClean="0">
                <a:solidFill>
                  <a:schemeClr val="bg1"/>
                </a:solidFill>
                <a:latin typeface="Helvetica" panose="020B0604020202020204" pitchFamily="34" charset="0"/>
                <a:cs typeface="Tahoma" panose="020B0604030504040204" pitchFamily="34" charset="0"/>
              </a:rPr>
              <a:t> of Management</a:t>
            </a:r>
          </a:p>
          <a:p>
            <a:pPr>
              <a:spcBef>
                <a:spcPct val="0"/>
              </a:spcBef>
            </a:pPr>
            <a:r>
              <a:rPr lang="fr-CA" sz="1600" dirty="0" smtClean="0">
                <a:solidFill>
                  <a:schemeClr val="bg1"/>
                </a:solidFill>
                <a:latin typeface="Helvetica" panose="020B0604020202020204" pitchFamily="34" charset="0"/>
                <a:cs typeface="Tahoma" panose="020B0604030504040204" pitchFamily="34" charset="0"/>
              </a:rPr>
              <a:t>Université </a:t>
            </a:r>
            <a:r>
              <a:rPr lang="fr-CA" sz="1600" dirty="0" err="1" smtClean="0">
                <a:solidFill>
                  <a:schemeClr val="bg1"/>
                </a:solidFill>
                <a:latin typeface="Helvetica" panose="020B0604020202020204" pitchFamily="34" charset="0"/>
                <a:cs typeface="Tahoma" panose="020B0604030504040204" pitchFamily="34" charset="0"/>
              </a:rPr>
              <a:t>Ryerson</a:t>
            </a:r>
            <a:r>
              <a:rPr lang="fr-CA" sz="1600" dirty="0" smtClean="0">
                <a:solidFill>
                  <a:schemeClr val="bg1"/>
                </a:solidFill>
                <a:latin typeface="Helvetica" panose="020B0604020202020204" pitchFamily="34" charset="0"/>
                <a:cs typeface="Tahoma" panose="020B0604030504040204" pitchFamily="34" charset="0"/>
              </a:rPr>
              <a:t>,</a:t>
            </a:r>
          </a:p>
          <a:p>
            <a:pPr>
              <a:spcBef>
                <a:spcPct val="0"/>
              </a:spcBef>
            </a:pPr>
            <a:endParaRPr lang="fr-CA" sz="1600" dirty="0" smtClean="0">
              <a:solidFill>
                <a:schemeClr val="bg1"/>
              </a:solidFill>
              <a:latin typeface="Helvetica" panose="020B0604020202020204" pitchFamily="34" charset="0"/>
              <a:cs typeface="Tahoma" panose="020B0604030504040204" pitchFamily="34" charset="0"/>
            </a:endParaRPr>
          </a:p>
          <a:p>
            <a:pPr>
              <a:spcBef>
                <a:spcPct val="0"/>
              </a:spcBef>
            </a:pPr>
            <a:r>
              <a:rPr lang="fr-CA" sz="1600" dirty="0" smtClean="0">
                <a:solidFill>
                  <a:schemeClr val="bg1"/>
                </a:solidFill>
                <a:latin typeface="Helvetica" panose="020B0604020202020204" pitchFamily="34" charset="0"/>
                <a:cs typeface="Tahoma" panose="020B0604030504040204" pitchFamily="34" charset="0"/>
              </a:rPr>
              <a:t>http://www.ryerson.ca/diversity</a:t>
            </a:r>
          </a:p>
          <a:p>
            <a:pPr>
              <a:spcBef>
                <a:spcPct val="0"/>
              </a:spcBef>
            </a:pPr>
            <a:r>
              <a:rPr lang="fr-CA" sz="1600" dirty="0" smtClean="0">
                <a:solidFill>
                  <a:schemeClr val="bg1"/>
                </a:solidFill>
                <a:latin typeface="Helvetica" panose="020B0604020202020204" pitchFamily="34" charset="0"/>
                <a:cs typeface="Tahoma" panose="020B0604030504040204" pitchFamily="34" charset="0"/>
              </a:rPr>
              <a:t>diversityinstitute@ryerson.ca</a:t>
            </a:r>
          </a:p>
          <a:p>
            <a:pPr>
              <a:spcBef>
                <a:spcPct val="0"/>
              </a:spcBef>
            </a:pPr>
            <a:r>
              <a:rPr lang="fr-CA" sz="1600" dirty="0" smtClean="0">
                <a:solidFill>
                  <a:schemeClr val="bg1"/>
                </a:solidFill>
                <a:latin typeface="Helvetica" panose="020B0604020202020204" pitchFamily="34" charset="0"/>
                <a:cs typeface="Tahoma" panose="020B0604030504040204" pitchFamily="34" charset="0"/>
              </a:rPr>
              <a:t>416-979-5000, poste 7268</a:t>
            </a:r>
          </a:p>
          <a:p>
            <a:endParaRPr lang="fr-CA" dirty="0">
              <a:solidFill>
                <a:schemeClr val="bg1"/>
              </a:solidFill>
              <a:latin typeface="Corbel" pitchFamily="34" charset="0"/>
              <a:cs typeface="Tahoma" panose="020B0604030504040204" pitchFamily="34" charset="0"/>
            </a:endParaRPr>
          </a:p>
        </p:txBody>
      </p:sp>
      <p:pic>
        <p:nvPicPr>
          <p:cNvPr id="3" name="Picture 2">
            <a:extLst>
              <a:ext uri="{FF2B5EF4-FFF2-40B4-BE49-F238E27FC236}">
                <a16:creationId xmlns:a16="http://schemas.microsoft.com/office/drawing/2014/main" xmlns="" id="{17BBF3DC-452D-4695-BF67-118D5D98995E}"/>
              </a:ext>
            </a:extLst>
          </p:cNvPr>
          <p:cNvPicPr>
            <a:picLocks noChangeAspect="1"/>
          </p:cNvPicPr>
          <p:nvPr/>
        </p:nvPicPr>
        <p:blipFill>
          <a:blip r:embed="rId4"/>
          <a:stretch>
            <a:fillRect/>
          </a:stretch>
        </p:blipFill>
        <p:spPr>
          <a:xfrm>
            <a:off x="2695492" y="2477063"/>
            <a:ext cx="3721211" cy="1472127"/>
          </a:xfrm>
          <a:prstGeom prst="rect">
            <a:avLst/>
          </a:prstGeom>
        </p:spPr>
      </p:pic>
    </p:spTree>
    <p:extLst>
      <p:ext uri="{BB962C8B-B14F-4D97-AF65-F5344CB8AC3E}">
        <p14:creationId xmlns:p14="http://schemas.microsoft.com/office/powerpoint/2010/main" val="42370284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86A9838-DB2D-4EF2-B5B1-06F7D0B666C4}"/>
              </a:ext>
            </a:extLst>
          </p:cNvPr>
          <p:cNvSpPr/>
          <p:nvPr/>
        </p:nvSpPr>
        <p:spPr>
          <a:xfrm>
            <a:off x="0" y="-1"/>
            <a:ext cx="9144000" cy="1754326"/>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2" name="Title 2">
            <a:extLst>
              <a:ext uri="{FF2B5EF4-FFF2-40B4-BE49-F238E27FC236}">
                <a16:creationId xmlns:a16="http://schemas.microsoft.com/office/drawing/2014/main" xmlns="" id="{67EA3B29-3238-431A-8785-5D3B8DF340E3}"/>
              </a:ext>
            </a:extLst>
          </p:cNvPr>
          <p:cNvSpPr txBox="1"/>
          <p:nvPr/>
        </p:nvSpPr>
        <p:spPr>
          <a:xfrm>
            <a:off x="228508" y="365357"/>
            <a:ext cx="8061054" cy="5061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200" b="1" dirty="0" smtClean="0">
                <a:solidFill>
                  <a:srgbClr val="FFFFFF"/>
                </a:solidFill>
                <a:latin typeface="Helvetica" charset="0"/>
                <a:ea typeface="Helvetica" charset="0"/>
                <a:cs typeface="Tahoma" panose="020B0604030504040204" pitchFamily="34" charset="0"/>
              </a:rPr>
              <a:t>Séance 1 : COMPRENDRE LE PRIVILÈGE</a:t>
            </a:r>
          </a:p>
        </p:txBody>
      </p:sp>
      <p:sp>
        <p:nvSpPr>
          <p:cNvPr id="16" name="Content Placeholder 2"/>
          <p:cNvSpPr txBox="1"/>
          <p:nvPr/>
        </p:nvSpPr>
        <p:spPr bwMode="auto">
          <a:xfrm>
            <a:off x="818865" y="1910766"/>
            <a:ext cx="8229600" cy="4778009"/>
          </a:xfrm>
          <a:prstGeom prst="rect">
            <a:avLst/>
          </a:prstGeom>
        </p:spPr>
        <p:txBody>
          <a:bodyPr/>
          <a:lstStyle>
            <a:defPPr marR="0" lvl="0" algn="l" rtl="0">
              <a:lnSpc>
                <a:spcPct val="100000"/>
              </a:lnSpc>
              <a:spcBef>
                <a:spcPct val="0"/>
              </a:spcBef>
              <a:spcAft>
                <a:spcPct val="0"/>
              </a:spcAft>
            </a:defPPr>
            <a:lvl1pPr marL="342900" indent="-342900" defTabSz="457200" eaLnBrk="1" latinLnBrk="0" hangingPunct="1">
              <a:lnSpc>
                <a:spcPts val="3040"/>
              </a:lnSpc>
              <a:buFont typeface="Arial"/>
              <a:buChar char="•"/>
              <a:defRPr sz="3200" kern="1200">
                <a:solidFill>
                  <a:schemeClr val="bg1"/>
                </a:solidFill>
                <a:latin typeface="Helvetica" panose="020B0604020202020204" pitchFamily="34" charset="0"/>
                <a:ea typeface="+mn-ea"/>
                <a:cs typeface="+mn-cs"/>
              </a:defRPr>
            </a:lvl1pPr>
            <a:lvl2pPr marL="742950" indent="-285750" defTabSz="457200" eaLnBrk="1" latinLnBrk="0" hangingPunct="1">
              <a:lnSpc>
                <a:spcPts val="3040"/>
              </a:lnSpc>
              <a:buFont typeface="Arial"/>
              <a:buChar char="–"/>
              <a:defRPr sz="2800" kern="1200">
                <a:solidFill>
                  <a:schemeClr val="tx1"/>
                </a:solidFill>
                <a:latin typeface="+mn-lt"/>
                <a:ea typeface="+mn-ea"/>
                <a:cs typeface="+mn-cs"/>
              </a:defRPr>
            </a:lvl2pPr>
            <a:lvl3pPr marL="1143000" indent="-228600" defTabSz="457200" eaLnBrk="1" latinLnBrk="0" hangingPunct="1">
              <a:lnSpc>
                <a:spcPts val="3040"/>
              </a:lnSpc>
              <a:buFont typeface="Arial"/>
              <a:buChar char="•"/>
              <a:defRPr sz="2400" kern="1200">
                <a:solidFill>
                  <a:schemeClr val="tx1"/>
                </a:solidFill>
                <a:latin typeface="+mn-lt"/>
                <a:ea typeface="+mn-ea"/>
                <a:cs typeface="+mn-cs"/>
              </a:defRPr>
            </a:lvl3pPr>
            <a:lvl4pPr marL="1600200" indent="-228600" defTabSz="457200" eaLnBrk="1" latinLnBrk="0" hangingPunct="1">
              <a:lnSpc>
                <a:spcPts val="3040"/>
              </a:lnSpc>
              <a:buFont typeface="Arial"/>
              <a:buChar char="–"/>
              <a:defRPr sz="2000" kern="1200">
                <a:solidFill>
                  <a:schemeClr val="tx1"/>
                </a:solidFill>
                <a:latin typeface="+mn-lt"/>
                <a:ea typeface="+mn-ea"/>
                <a:cs typeface="+mn-cs"/>
              </a:defRPr>
            </a:lvl4pPr>
            <a:lvl5pPr marL="2057400" indent="-228600" defTabSz="457200" eaLnBrk="1" latinLnBrk="0" hangingPunct="1">
              <a:lnSpc>
                <a:spcPts val="3040"/>
              </a:lnSpc>
              <a:buFont typeface="Arial"/>
              <a:buChar char="»"/>
              <a:defRPr sz="2000" kern="1200">
                <a:solidFill>
                  <a:schemeClr val="tx1"/>
                </a:solidFill>
                <a:latin typeface="+mn-lt"/>
                <a:ea typeface="+mn-ea"/>
                <a:cs typeface="+mn-cs"/>
              </a:defRPr>
            </a:lvl5pPr>
            <a:lvl6pPr marL="2514600" indent="-228600" defTabSz="457200" eaLnBrk="1" latinLnBrk="0" hangingPunct="1">
              <a:spcBef>
                <a:spcPct val="20000"/>
              </a:spcBef>
              <a:buFont typeface="Arial"/>
              <a:buChar char="•"/>
              <a:defRPr sz="2000" kern="1200">
                <a:solidFill>
                  <a:schemeClr val="tx1"/>
                </a:solidFill>
                <a:latin typeface="+mn-lt"/>
                <a:ea typeface="+mn-ea"/>
                <a:cs typeface="+mn-cs"/>
              </a:defRPr>
            </a:lvl6pPr>
            <a:lvl7pPr marL="2971800" indent="-228600" defTabSz="457200" eaLnBrk="1" latinLnBrk="0" hangingPunct="1">
              <a:spcBef>
                <a:spcPct val="20000"/>
              </a:spcBef>
              <a:buFont typeface="Arial"/>
              <a:buChar char="•"/>
              <a:defRPr sz="2000" kern="1200">
                <a:solidFill>
                  <a:schemeClr val="tx1"/>
                </a:solidFill>
                <a:latin typeface="+mn-lt"/>
                <a:ea typeface="+mn-ea"/>
                <a:cs typeface="+mn-cs"/>
              </a:defRPr>
            </a:lvl7pPr>
            <a:lvl8pPr marL="3429000" indent="-228600" defTabSz="457200" eaLnBrk="1" latinLnBrk="0" hangingPunct="1">
              <a:spcBef>
                <a:spcPct val="20000"/>
              </a:spcBef>
              <a:buFont typeface="Arial"/>
              <a:buChar char="•"/>
              <a:defRPr sz="2000" kern="1200">
                <a:solidFill>
                  <a:schemeClr val="tx1"/>
                </a:solidFill>
                <a:latin typeface="+mn-lt"/>
                <a:ea typeface="+mn-ea"/>
                <a:cs typeface="+mn-cs"/>
              </a:defRPr>
            </a:lvl8pPr>
            <a:lvl9pPr marL="3886200" indent="-228600" defTabSz="45720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AutoNum type="arabicPeriod"/>
            </a:pPr>
            <a:r>
              <a:rPr lang="fr-CA" sz="2800" dirty="0" smtClean="0">
                <a:cs typeface="Tahoma" panose="020B0604030504040204" pitchFamily="34" charset="0"/>
              </a:rPr>
              <a:t>Répondez aux questions de la liste de vérification</a:t>
            </a:r>
          </a:p>
          <a:p>
            <a:pPr marL="457200" indent="-457200">
              <a:buAutoNum type="arabicPeriod"/>
            </a:pPr>
            <a:r>
              <a:rPr lang="fr-CA" sz="2800" dirty="0" smtClean="0">
                <a:cs typeface="Tahoma" panose="020B0604030504040204" pitchFamily="34" charset="0"/>
              </a:rPr>
              <a:t>Commencez avec 35 points en banque. Ajoutez les plus, soustrayez les moins et inscrivez votre note finale.</a:t>
            </a:r>
          </a:p>
          <a:p>
            <a:pPr marL="457200" indent="-457200">
              <a:buAutoNum type="arabicPeriod"/>
            </a:pPr>
            <a:r>
              <a:rPr lang="fr-CA" sz="2800" dirty="0" smtClean="0">
                <a:cs typeface="Tahoma" panose="020B0604030504040204" pitchFamily="34" charset="0"/>
              </a:rPr>
              <a:t>Quelles en sont les conséquences?</a:t>
            </a:r>
            <a:endParaRPr lang="fr-CA" sz="2800" dirty="0">
              <a:cs typeface="Tahoma" panose="020B0604030504040204" pitchFamily="34" charset="0"/>
            </a:endParaRPr>
          </a:p>
        </p:txBody>
      </p:sp>
    </p:spTree>
    <p:extLst>
      <p:ext uri="{BB962C8B-B14F-4D97-AF65-F5344CB8AC3E}">
        <p14:creationId xmlns:p14="http://schemas.microsoft.com/office/powerpoint/2010/main" val="30626979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pic>
        <p:nvPicPr>
          <p:cNvPr id="7" name="Picture 2" descr="Image result for equality equity inclus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8787" y="1780720"/>
            <a:ext cx="8226425" cy="4488360"/>
          </a:xfrm>
          <a:prstGeom prst="rect">
            <a:avLst/>
          </a:prstGeom>
          <a:noFill/>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Lst>
        </p:spPr>
      </p:pic>
      <p:sp>
        <p:nvSpPr>
          <p:cNvPr id="10" name="Title 2">
            <a:extLst>
              <a:ext uri="{FF2B5EF4-FFF2-40B4-BE49-F238E27FC236}">
                <a16:creationId xmlns:a16="http://schemas.microsoft.com/office/drawing/2014/main" xmlns="" id="{67EA3B29-3238-431A-8785-5D3B8DF340E3}"/>
              </a:ext>
            </a:extLst>
          </p:cNvPr>
          <p:cNvSpPr txBox="1"/>
          <p:nvPr/>
        </p:nvSpPr>
        <p:spPr>
          <a:xfrm>
            <a:off x="225572" y="172519"/>
            <a:ext cx="8066997" cy="5061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2800" b="1" dirty="0" smtClean="0">
                <a:solidFill>
                  <a:schemeClr val="bg1"/>
                </a:solidFill>
                <a:latin typeface="Helvetica" panose="020B0604020202020204" pitchFamily="34" charset="0"/>
                <a:cs typeface="Tahoma" panose="020B0604030504040204" pitchFamily="34" charset="0"/>
              </a:rPr>
              <a:t>CONTEXTE : Égalité c. équité c. inclusion</a:t>
            </a:r>
          </a:p>
        </p:txBody>
      </p:sp>
      <p:sp>
        <p:nvSpPr>
          <p:cNvPr id="9" name="TextBox 8"/>
          <p:cNvSpPr txBox="1"/>
          <p:nvPr/>
        </p:nvSpPr>
        <p:spPr>
          <a:xfrm>
            <a:off x="6545878" y="5781675"/>
            <a:ext cx="1629261" cy="307777"/>
          </a:xfrm>
          <a:prstGeom prst="rect">
            <a:avLst/>
          </a:prstGeom>
          <a:solidFill>
            <a:schemeClr val="bg1"/>
          </a:solidFill>
        </p:spPr>
        <p:txBody>
          <a:bodyPr wrap="square" lIns="0" tIns="0" rIns="0" bIns="0" rtlCol="0">
            <a:spAutoFit/>
          </a:bodyPr>
          <a:lstStyle/>
          <a:p>
            <a:r>
              <a:rPr lang="fr-CA" sz="2000" b="1" dirty="0" smtClean="0">
                <a:cs typeface="Tahoma" panose="020B0604030504040204" pitchFamily="34" charset="0"/>
              </a:rPr>
              <a:t>INCLUSION</a:t>
            </a:r>
            <a:endParaRPr lang="fr-CA" sz="2000" b="1" dirty="0">
              <a:cs typeface="Tahoma" panose="020B0604030504040204" pitchFamily="34" charset="0"/>
            </a:endParaRPr>
          </a:p>
        </p:txBody>
      </p:sp>
    </p:spTree>
    <p:extLst>
      <p:ext uri="{BB962C8B-B14F-4D97-AF65-F5344CB8AC3E}">
        <p14:creationId xmlns:p14="http://schemas.microsoft.com/office/powerpoint/2010/main" val="23755055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3" name="Title 2">
            <a:extLst>
              <a:ext uri="{FF2B5EF4-FFF2-40B4-BE49-F238E27FC236}">
                <a16:creationId xmlns:a16="http://schemas.microsoft.com/office/drawing/2014/main" xmlns="" id="{67EA3B29-3238-431A-8785-5D3B8DF340E3}"/>
              </a:ext>
            </a:extLst>
          </p:cNvPr>
          <p:cNvSpPr txBox="1"/>
          <p:nvPr/>
        </p:nvSpPr>
        <p:spPr>
          <a:xfrm>
            <a:off x="245668" y="409443"/>
            <a:ext cx="8066997" cy="506100"/>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600" b="1" dirty="0" smtClean="0">
                <a:solidFill>
                  <a:schemeClr val="bg1"/>
                </a:solidFill>
                <a:latin typeface="Helvetica" panose="020B0604020202020204" pitchFamily="34" charset="0"/>
                <a:cs typeface="Tahoma" panose="020B0604030504040204" pitchFamily="34" charset="0"/>
              </a:rPr>
              <a:t>Le continuum de l’équité</a:t>
            </a:r>
          </a:p>
        </p:txBody>
      </p:sp>
      <p:grpSp>
        <p:nvGrpSpPr>
          <p:cNvPr id="4" name="Group 3"/>
          <p:cNvGrpSpPr/>
          <p:nvPr/>
        </p:nvGrpSpPr>
        <p:grpSpPr>
          <a:xfrm>
            <a:off x="594945" y="1589326"/>
            <a:ext cx="7878494" cy="4745597"/>
            <a:chOff x="594945" y="1589326"/>
            <a:chExt cx="7878494" cy="4745597"/>
          </a:xfrm>
        </p:grpSpPr>
        <p:pic>
          <p:nvPicPr>
            <p:cNvPr id="9" name="Picture 2" descr="Image result for equality equity inclusion &quot;trevor wilson&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4945" y="1589326"/>
              <a:ext cx="7878494" cy="4745597"/>
            </a:xfrm>
            <a:prstGeom prst="rect">
              <a:avLst/>
            </a:prstGeom>
            <a:noFill/>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Lst>
          </p:spPr>
        </p:pic>
        <p:sp>
          <p:nvSpPr>
            <p:cNvPr id="2" name="Rectangle 1"/>
            <p:cNvSpPr/>
            <p:nvPr/>
          </p:nvSpPr>
          <p:spPr>
            <a:xfrm>
              <a:off x="981075" y="1827906"/>
              <a:ext cx="3457575" cy="352425"/>
            </a:xfrm>
            <a:prstGeom prst="rect">
              <a:avLst/>
            </a:prstGeom>
            <a:solidFill>
              <a:srgbClr val="99CA3B"/>
            </a:solidFill>
            <a:ln>
              <a:solidFill>
                <a:srgbClr val="99C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grpSp>
    </p:spTree>
    <p:extLst>
      <p:ext uri="{BB962C8B-B14F-4D97-AF65-F5344CB8AC3E}">
        <p14:creationId xmlns:p14="http://schemas.microsoft.com/office/powerpoint/2010/main" val="28043405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7" name="Title 2">
            <a:extLst>
              <a:ext uri="{FF2B5EF4-FFF2-40B4-BE49-F238E27FC236}">
                <a16:creationId xmlns:a16="http://schemas.microsoft.com/office/drawing/2014/main" xmlns="" id="{67EA3B29-3238-431A-8785-5D3B8DF340E3}"/>
              </a:ext>
            </a:extLst>
          </p:cNvPr>
          <p:cNvSpPr txBox="1"/>
          <p:nvPr/>
        </p:nvSpPr>
        <p:spPr>
          <a:xfrm>
            <a:off x="231915" y="435932"/>
            <a:ext cx="8607285" cy="921202"/>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2400" b="1" dirty="0" smtClean="0">
                <a:solidFill>
                  <a:schemeClr val="bg1"/>
                </a:solidFill>
                <a:latin typeface="Helvetica" panose="020B0604020202020204" pitchFamily="34" charset="0"/>
                <a:cs typeface="Tahoma" panose="020B0604030504040204" pitchFamily="34" charset="0"/>
              </a:rPr>
              <a:t>Sous-représentation parmi les dirigeants de la </a:t>
            </a:r>
            <a:r>
              <a:rPr lang="fr-CA" sz="2400" b="1" dirty="0" err="1" smtClean="0">
                <a:solidFill>
                  <a:schemeClr val="bg1"/>
                </a:solidFill>
                <a:latin typeface="Helvetica" panose="020B0604020202020204" pitchFamily="34" charset="0"/>
                <a:cs typeface="Tahoma" panose="020B0604030504040204" pitchFamily="34" charset="0"/>
              </a:rPr>
              <a:t>RGT</a:t>
            </a:r>
            <a:r>
              <a:rPr lang="fr-CA" sz="2400" b="1" dirty="0" smtClean="0">
                <a:solidFill>
                  <a:schemeClr val="bg1"/>
                </a:solidFill>
                <a:latin typeface="Helvetica" panose="020B0604020202020204" pitchFamily="34" charset="0"/>
                <a:cs typeface="Tahoma" panose="020B0604030504040204" pitchFamily="34" charset="0"/>
              </a:rPr>
              <a:t> </a:t>
            </a:r>
            <a:r>
              <a:rPr lang="fr-CA" sz="3400" b="1" dirty="0" smtClean="0">
                <a:solidFill>
                  <a:schemeClr val="bg1"/>
                </a:solidFill>
                <a:latin typeface="Helvetica" panose="020B0604020202020204" pitchFamily="34" charset="0"/>
                <a:cs typeface="Tahoma" panose="020B0604030504040204" pitchFamily="34" charset="0"/>
              </a:rPr>
              <a:t/>
            </a:r>
            <a:br>
              <a:rPr lang="fr-CA" sz="3400" b="1" dirty="0" smtClean="0">
                <a:solidFill>
                  <a:schemeClr val="bg1"/>
                </a:solidFill>
                <a:latin typeface="Helvetica" panose="020B0604020202020204" pitchFamily="34" charset="0"/>
                <a:cs typeface="Tahoma" panose="020B0604030504040204" pitchFamily="34" charset="0"/>
              </a:rPr>
            </a:br>
            <a:endParaRPr lang="fr-CA" sz="3400" b="1" dirty="0" smtClean="0">
              <a:solidFill>
                <a:schemeClr val="bg1"/>
              </a:solidFill>
              <a:latin typeface="Helvetica" panose="020B0604020202020204" pitchFamily="34" charset="0"/>
              <a:cs typeface="Tahoma" panose="020B0604030504040204" pitchFamily="34" charset="0"/>
            </a:endParaRPr>
          </a:p>
        </p:txBody>
      </p:sp>
      <p:graphicFrame>
        <p:nvGraphicFramePr>
          <p:cNvPr id="9" name="Chart 8"/>
          <p:cNvGraphicFramePr/>
          <p:nvPr>
            <p:extLst>
              <p:ext uri="{D42A27DB-BD31-4B8C-83A1-F6EECF244321}">
                <p14:modId xmlns:p14="http://schemas.microsoft.com/office/powerpoint/2010/main" val="2951232693"/>
              </p:ext>
            </p:extLst>
          </p:nvPr>
        </p:nvGraphicFramePr>
        <p:xfrm>
          <a:off x="342899" y="1357134"/>
          <a:ext cx="9011629" cy="53175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328523" y="6550223"/>
            <a:ext cx="1965603" cy="307777"/>
          </a:xfrm>
          <a:prstGeom prst="rect">
            <a:avLst/>
          </a:prstGeom>
          <a:noFill/>
        </p:spPr>
        <p:txBody>
          <a:bodyPr wrap="none" rtlCol="0">
            <a:spAutoFit/>
          </a:bodyPr>
          <a:lstStyle/>
          <a:p>
            <a:r>
              <a:rPr lang="fr-CA" dirty="0" err="1" smtClean="0">
                <a:solidFill>
                  <a:schemeClr val="bg1"/>
                </a:solidFill>
                <a:cs typeface="Tahoma" panose="020B0604030504040204" pitchFamily="34" charset="0"/>
              </a:rPr>
              <a:t>Diversity</a:t>
            </a:r>
            <a:r>
              <a:rPr lang="fr-CA" dirty="0" smtClean="0">
                <a:solidFill>
                  <a:schemeClr val="bg1"/>
                </a:solidFill>
                <a:cs typeface="Tahoma" panose="020B0604030504040204" pitchFamily="34" charset="0"/>
              </a:rPr>
              <a:t> Leads, 2017)</a:t>
            </a:r>
            <a:endParaRPr lang="fr-CA" dirty="0">
              <a:solidFill>
                <a:schemeClr val="bg1"/>
              </a:solidFill>
              <a:cs typeface="Tahoma" panose="020B0604030504040204" pitchFamily="34" charset="0"/>
            </a:endParaRPr>
          </a:p>
        </p:txBody>
      </p:sp>
    </p:spTree>
    <p:extLst>
      <p:ext uri="{BB962C8B-B14F-4D97-AF65-F5344CB8AC3E}">
        <p14:creationId xmlns:p14="http://schemas.microsoft.com/office/powerpoint/2010/main" val="37213738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7" name="Title 2">
            <a:extLst>
              <a:ext uri="{FF2B5EF4-FFF2-40B4-BE49-F238E27FC236}">
                <a16:creationId xmlns:a16="http://schemas.microsoft.com/office/drawing/2014/main" xmlns="" id="{67EA3B29-3238-431A-8785-5D3B8DF340E3}"/>
              </a:ext>
            </a:extLst>
          </p:cNvPr>
          <p:cNvSpPr txBox="1"/>
          <p:nvPr/>
        </p:nvSpPr>
        <p:spPr>
          <a:xfrm>
            <a:off x="221867" y="400180"/>
            <a:ext cx="8066997" cy="988853"/>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600" b="1" dirty="0" smtClean="0">
                <a:solidFill>
                  <a:schemeClr val="bg1"/>
                </a:solidFill>
                <a:latin typeface="Helvetica" panose="020B0604020202020204" pitchFamily="34" charset="0"/>
                <a:cs typeface="Tahoma" panose="020B0604030504040204" pitchFamily="34" charset="0"/>
              </a:rPr>
              <a:t>Préjugés en milieu de travail</a:t>
            </a:r>
          </a:p>
        </p:txBody>
      </p:sp>
      <p:sp>
        <p:nvSpPr>
          <p:cNvPr id="2" name="TextBox 1"/>
          <p:cNvSpPr txBox="1"/>
          <p:nvPr/>
        </p:nvSpPr>
        <p:spPr>
          <a:xfrm>
            <a:off x="7328523" y="6550223"/>
            <a:ext cx="1797287" cy="307777"/>
          </a:xfrm>
          <a:prstGeom prst="rect">
            <a:avLst/>
          </a:prstGeom>
          <a:noFill/>
        </p:spPr>
        <p:txBody>
          <a:bodyPr wrap="none" rtlCol="0">
            <a:spAutoFit/>
          </a:bodyPr>
          <a:lstStyle/>
          <a:p>
            <a:r>
              <a:rPr lang="fr-CA" dirty="0" smtClean="0">
                <a:solidFill>
                  <a:schemeClr val="bg1"/>
                </a:solidFill>
                <a:cs typeface="Tahoma" panose="020B0604030504040204" pitchFamily="34" charset="0"/>
              </a:rPr>
              <a:t>DI &amp; </a:t>
            </a:r>
            <a:r>
              <a:rPr lang="fr-CA" dirty="0" err="1" smtClean="0">
                <a:solidFill>
                  <a:schemeClr val="bg1"/>
                </a:solidFill>
                <a:cs typeface="Tahoma" panose="020B0604030504040204" pitchFamily="34" charset="0"/>
              </a:rPr>
              <a:t>Catalyst</a:t>
            </a:r>
            <a:r>
              <a:rPr lang="fr-CA" dirty="0" smtClean="0">
                <a:solidFill>
                  <a:schemeClr val="bg1"/>
                </a:solidFill>
                <a:cs typeface="Tahoma" panose="020B0604030504040204" pitchFamily="34" charset="0"/>
              </a:rPr>
              <a:t> (2007)</a:t>
            </a:r>
            <a:endParaRPr lang="fr-CA" dirty="0">
              <a:solidFill>
                <a:schemeClr val="bg1"/>
              </a:solidFill>
              <a:cs typeface="Tahoma" panose="020B0604030504040204" pitchFamily="34" charset="0"/>
            </a:endParaRPr>
          </a:p>
        </p:txBody>
      </p:sp>
      <p:graphicFrame>
        <p:nvGraphicFramePr>
          <p:cNvPr id="10" name="Content Placeholder 4"/>
          <p:cNvGraphicFramePr>
            <a:graphicFrameLocks noGrp="1"/>
          </p:cNvGraphicFramePr>
          <p:nvPr>
            <p:extLst>
              <p:ext uri="{D42A27DB-BD31-4B8C-83A1-F6EECF244321}">
                <p14:modId xmlns:p14="http://schemas.microsoft.com/office/powerpoint/2010/main" val="126168402"/>
              </p:ext>
            </p:extLst>
          </p:nvPr>
        </p:nvGraphicFramePr>
        <p:xfrm>
          <a:off x="419361" y="1453863"/>
          <a:ext cx="8202304" cy="5205602"/>
        </p:xfrm>
        <a:graphic>
          <a:graphicData uri="http://schemas.openxmlformats.org/drawingml/2006/table">
            <a:tbl>
              <a:tblPr/>
              <a:tblGrid>
                <a:gridCol w="3976335">
                  <a:extLst>
                    <a:ext uri="{9D8B030D-6E8A-4147-A177-3AD203B41FA5}">
                      <a16:colId xmlns:a16="http://schemas.microsoft.com/office/drawing/2014/main" xmlns="" val="20000"/>
                    </a:ext>
                  </a:extLst>
                </a:gridCol>
                <a:gridCol w="1158084">
                  <a:extLst>
                    <a:ext uri="{9D8B030D-6E8A-4147-A177-3AD203B41FA5}">
                      <a16:colId xmlns:a16="http://schemas.microsoft.com/office/drawing/2014/main" xmlns="" val="20001"/>
                    </a:ext>
                  </a:extLst>
                </a:gridCol>
                <a:gridCol w="945985">
                  <a:extLst>
                    <a:ext uri="{9D8B030D-6E8A-4147-A177-3AD203B41FA5}">
                      <a16:colId xmlns:a16="http://schemas.microsoft.com/office/drawing/2014/main" xmlns="" val="20002"/>
                    </a:ext>
                  </a:extLst>
                </a:gridCol>
                <a:gridCol w="1120546">
                  <a:extLst>
                    <a:ext uri="{9D8B030D-6E8A-4147-A177-3AD203B41FA5}">
                      <a16:colId xmlns:a16="http://schemas.microsoft.com/office/drawing/2014/main" xmlns="" val="20003"/>
                    </a:ext>
                  </a:extLst>
                </a:gridCol>
                <a:gridCol w="1001354">
                  <a:extLst>
                    <a:ext uri="{9D8B030D-6E8A-4147-A177-3AD203B41FA5}">
                      <a16:colId xmlns:a16="http://schemas.microsoft.com/office/drawing/2014/main" xmlns="" val="20004"/>
                    </a:ext>
                  </a:extLst>
                </a:gridCol>
              </a:tblGrid>
              <a:tr h="992849">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lang="fr-CA" sz="1800" b="1" kern="1200" noProof="0" dirty="0" smtClean="0">
                          <a:solidFill>
                            <a:schemeClr val="lt1"/>
                          </a:solidFill>
                          <a:latin typeface="+mn-lt"/>
                          <a:ea typeface="+mn-ea"/>
                          <a:cs typeface="+mn-cs"/>
                        </a:rPr>
                        <a:t>Éléments du sondage</a:t>
                      </a:r>
                    </a:p>
                  </a:txBody>
                  <a:tcPr marL="68601" marR="68601" marT="34286" marB="342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lang="fr-CA" sz="1500" b="1" kern="1200" noProof="0" dirty="0" smtClean="0">
                          <a:solidFill>
                            <a:schemeClr val="lt1"/>
                          </a:solidFill>
                          <a:latin typeface="+mn-lt"/>
                          <a:ea typeface="+mn-ea"/>
                          <a:cs typeface="+mn-cs"/>
                        </a:rPr>
                        <a:t>Blanc/Caucasien</a:t>
                      </a:r>
                    </a:p>
                    <a:p>
                      <a:pPr marL="0" marR="0" lvl="0" indent="0" algn="ctr" defTabSz="914400" rtl="0" eaLnBrk="1" fontAlgn="base" latinLnBrk="0" hangingPunct="1">
                        <a:lnSpc>
                          <a:spcPct val="100000"/>
                        </a:lnSpc>
                        <a:spcBef>
                          <a:spcPct val="0"/>
                        </a:spcBef>
                        <a:spcAft>
                          <a:spcPct val="0"/>
                        </a:spcAft>
                        <a:buClrTx/>
                        <a:buSzTx/>
                        <a:buFontTx/>
                        <a:buNone/>
                      </a:pPr>
                      <a:r>
                        <a:rPr lang="fr-CA" sz="1500" b="1" kern="1200" noProof="0" dirty="0" smtClean="0">
                          <a:solidFill>
                            <a:schemeClr val="lt1"/>
                          </a:solidFill>
                          <a:latin typeface="+mn-lt"/>
                          <a:ea typeface="+mn-ea"/>
                          <a:cs typeface="+mn-cs"/>
                        </a:rPr>
                        <a:t>Répondants</a:t>
                      </a:r>
                    </a:p>
                    <a:p>
                      <a:pPr marL="0" marR="0" lvl="0" indent="0" algn="ctr" defTabSz="914400" rtl="0" eaLnBrk="0" fontAlgn="base" latinLnBrk="0" hangingPunct="0">
                        <a:lnSpc>
                          <a:spcPct val="100000"/>
                        </a:lnSpc>
                        <a:spcBef>
                          <a:spcPct val="0"/>
                        </a:spcBef>
                        <a:spcAft>
                          <a:spcPct val="0"/>
                        </a:spcAft>
                        <a:buClrTx/>
                        <a:buSzTx/>
                        <a:buFontTx/>
                        <a:buNone/>
                      </a:pPr>
                      <a:r>
                        <a:rPr lang="fr-CA" sz="1500" b="1" kern="1200" noProof="0" dirty="0" smtClean="0">
                          <a:solidFill>
                            <a:schemeClr val="lt1"/>
                          </a:solidFill>
                          <a:latin typeface="+mn-lt"/>
                          <a:ea typeface="+mn-ea"/>
                          <a:cs typeface="+mn-cs"/>
                        </a:rPr>
                        <a:t>% Plutôt/Tout à fait d’accord</a:t>
                      </a:r>
                    </a:p>
                  </a:txBody>
                  <a:tcPr marL="68601" marR="68601"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lang="fr-CA" sz="1500" b="1" kern="1200" noProof="0" dirty="0" smtClean="0">
                          <a:solidFill>
                            <a:schemeClr val="lt1"/>
                          </a:solidFill>
                          <a:latin typeface="+mn-lt"/>
                          <a:ea typeface="+mn-ea"/>
                          <a:cs typeface="+mn-cs"/>
                        </a:rPr>
                        <a:t>Répondants appartenant à une minorité visible</a:t>
                      </a:r>
                    </a:p>
                    <a:p>
                      <a:pPr marL="0" marR="0" lvl="0" indent="0" algn="ctr" defTabSz="914400" rtl="0" eaLnBrk="0" fontAlgn="base" latinLnBrk="0" hangingPunct="0">
                        <a:lnSpc>
                          <a:spcPct val="100000"/>
                        </a:lnSpc>
                        <a:spcBef>
                          <a:spcPct val="0"/>
                        </a:spcBef>
                        <a:spcAft>
                          <a:spcPct val="0"/>
                        </a:spcAft>
                        <a:buClrTx/>
                        <a:buSzTx/>
                        <a:buFontTx/>
                        <a:buNone/>
                      </a:pPr>
                      <a:r>
                        <a:rPr lang="fr-CA" sz="1500" b="1" kern="1200" noProof="0" dirty="0" smtClean="0">
                          <a:solidFill>
                            <a:schemeClr val="lt1"/>
                          </a:solidFill>
                          <a:latin typeface="+mn-lt"/>
                          <a:ea typeface="+mn-ea"/>
                          <a:cs typeface="+mn-cs"/>
                        </a:rPr>
                        <a:t>% Plutôt/Tout à fait d’accord</a:t>
                      </a:r>
                    </a:p>
                  </a:txBody>
                  <a:tcPr marL="68601" marR="68601"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xmlns="" val="10000"/>
                  </a:ext>
                </a:extLst>
              </a:tr>
              <a:tr h="557078">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500" b="1" i="0" u="none" strike="noStrike" cap="none" normalizeH="0" baseline="0" smtClean="0">
                          <a:ln>
                            <a:noFill/>
                          </a:ln>
                          <a:solidFill>
                            <a:srgbClr val="000000"/>
                          </a:solidFill>
                          <a:effectLst/>
                          <a:latin typeface="Corbel" pitchFamily="34" charset="0"/>
                          <a:ea typeface="ＭＳ Ｐゴシック" pitchFamily="34" charset="-128"/>
                        </a:rPr>
                        <a:t>Hommes</a:t>
                      </a:r>
                    </a:p>
                  </a:txBody>
                  <a:tcPr marL="68601" marR="68601" marT="34286" marB="34286" anchor="ctr" anchorCtr="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500" b="1" i="0" u="none" strike="noStrike" cap="none" normalizeH="0" baseline="0" smtClean="0">
                          <a:ln>
                            <a:noFill/>
                          </a:ln>
                          <a:solidFill>
                            <a:srgbClr val="000000"/>
                          </a:solidFill>
                          <a:effectLst/>
                          <a:latin typeface="Corbel" pitchFamily="34" charset="0"/>
                          <a:ea typeface="ＭＳ Ｐゴシック" pitchFamily="34" charset="-128"/>
                        </a:rPr>
                        <a:t>Femmes</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500" b="1" i="0" u="none" strike="noStrike" cap="none" normalizeH="0" baseline="0" smtClean="0">
                          <a:ln>
                            <a:noFill/>
                          </a:ln>
                          <a:solidFill>
                            <a:srgbClr val="000000"/>
                          </a:solidFill>
                          <a:effectLst/>
                          <a:latin typeface="Corbel" pitchFamily="34" charset="0"/>
                          <a:ea typeface="ＭＳ Ｐゴシック" pitchFamily="34" charset="-128"/>
                        </a:rPr>
                        <a:t>Hommes</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500" b="1" i="0" u="none" strike="noStrike" cap="none" normalizeH="0" baseline="0" smtClean="0">
                          <a:ln>
                            <a:noFill/>
                          </a:ln>
                          <a:solidFill>
                            <a:srgbClr val="000000"/>
                          </a:solidFill>
                          <a:effectLst/>
                          <a:latin typeface="Corbel" pitchFamily="34" charset="0"/>
                          <a:ea typeface="ＭＳ Ｐゴシック" pitchFamily="34" charset="-128"/>
                        </a:rPr>
                        <a:t>Femmes</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xmlns="" val="10001"/>
                  </a:ext>
                </a:extLst>
              </a:tr>
              <a:tr h="1055293">
                <a:tc>
                  <a:txBody>
                    <a:bodyPr/>
                    <a:lstStyle/>
                    <a:p>
                      <a:pPr marL="88900" marR="0" lvl="0" indent="0" algn="l" defTabSz="914400" rtl="0" eaLnBrk="1" fontAlgn="base" latinLnBrk="0" hangingPunct="1">
                        <a:lnSpc>
                          <a:spcPct val="100000"/>
                        </a:lnSpc>
                        <a:spcBef>
                          <a:spcPct val="0"/>
                        </a:spcBef>
                        <a:spcAft>
                          <a:spcPct val="0"/>
                        </a:spcAft>
                        <a:buClrTx/>
                        <a:buSzTx/>
                        <a:buFontTx/>
                        <a:buNone/>
                      </a:pPr>
                      <a:r>
                        <a:rPr lang="en-US" sz="1600" kern="1200" smtClean="0">
                          <a:solidFill>
                            <a:schemeClr val="tx1"/>
                          </a:solidFill>
                          <a:latin typeface="Franklin Gothic Book"/>
                          <a:ea typeface="+mn-ea"/>
                          <a:cs typeface="Franklin Gothic Book"/>
                        </a:rPr>
                        <a:t>Je crois que « qui vous connaissez » (ou qui vous connaît) est plus important que « ce que vous savez » lorsqu’il faut décider qui obtient des possibilités de perfectionnement dans mon organisation.</a:t>
                      </a:r>
                    </a:p>
                  </a:txBody>
                  <a:tcPr marL="68601" marR="68601"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54</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60</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67</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72</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2"/>
                  </a:ext>
                </a:extLst>
              </a:tr>
              <a:tr h="655653">
                <a:tc>
                  <a:txBody>
                    <a:bodyPr/>
                    <a:lstStyle/>
                    <a:p>
                      <a:pPr marL="88900" marR="0" lvl="0" indent="0" algn="l" defTabSz="914400" rtl="0" eaLnBrk="1" fontAlgn="base" latinLnBrk="0" hangingPunct="1">
                        <a:lnSpc>
                          <a:spcPct val="100000"/>
                        </a:lnSpc>
                        <a:spcBef>
                          <a:spcPct val="0"/>
                        </a:spcBef>
                        <a:spcAft>
                          <a:spcPct val="0"/>
                        </a:spcAft>
                        <a:buClrTx/>
                        <a:buSzTx/>
                        <a:buFontTx/>
                        <a:buNone/>
                      </a:pPr>
                      <a:r>
                        <a:rPr lang="en-US" sz="1600" kern="1200" smtClean="0">
                          <a:solidFill>
                            <a:schemeClr val="tx1"/>
                          </a:solidFill>
                          <a:latin typeface="Franklin Gothic Book"/>
                          <a:ea typeface="+mn-ea"/>
                          <a:cs typeface="Franklin Gothic Book"/>
                        </a:rPr>
                        <a:t>J’ai l’impression d’être tenu à une norme de rendement plus élevée que mes pairs au sein de mon organisation.</a:t>
                      </a:r>
                    </a:p>
                  </a:txBody>
                  <a:tcPr marL="68601" marR="68601"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33</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35</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46</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47</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xmlns="" val="10003"/>
                  </a:ext>
                </a:extLst>
              </a:tr>
              <a:tr h="1105248">
                <a:tc>
                  <a:txBody>
                    <a:bodyPr/>
                    <a:lstStyle/>
                    <a:p>
                      <a:pPr marL="88900" marR="0" lvl="0" indent="0" algn="l" defTabSz="914400" rtl="0" eaLnBrk="1" fontAlgn="base" latinLnBrk="0" hangingPunct="1">
                        <a:lnSpc>
                          <a:spcPct val="100000"/>
                        </a:lnSpc>
                        <a:spcBef>
                          <a:spcPct val="0"/>
                        </a:spcBef>
                        <a:spcAft>
                          <a:spcPct val="0"/>
                        </a:spcAft>
                        <a:buClrTx/>
                        <a:buSzTx/>
                        <a:buFontTx/>
                        <a:buNone/>
                      </a:pPr>
                      <a:r>
                        <a:rPr lang="en-US" sz="1600" kern="1200" smtClean="0">
                          <a:solidFill>
                            <a:schemeClr val="tx1"/>
                          </a:solidFill>
                          <a:latin typeface="Franklin Gothic Book"/>
                          <a:ea typeface="+mn-ea"/>
                          <a:cs typeface="Franklin Gothic Book"/>
                        </a:rPr>
                        <a:t>Dans mon organisation, les gens ont tendance à recommander des personnes de leur propre origine ethnique pour des affectations de grande visibilité.</a:t>
                      </a:r>
                    </a:p>
                  </a:txBody>
                  <a:tcPr marL="68601" marR="68601"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9</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11</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33</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342900" marR="0" lvl="0" indent="0" algn="l" defTabSz="914400" rtl="0" eaLnBrk="1" fontAlgn="base" latinLnBrk="0" hangingPunct="1">
                        <a:lnSpc>
                          <a:spcPct val="100000"/>
                        </a:lnSpc>
                        <a:spcBef>
                          <a:spcPct val="0"/>
                        </a:spcBef>
                        <a:spcAft>
                          <a:spcPct val="0"/>
                        </a:spcAft>
                        <a:buClrTx/>
                        <a:buSzTx/>
                        <a:buFontTx/>
                        <a:buNone/>
                      </a:pPr>
                      <a:r>
                        <a:rPr lang="en-US" sz="1600" kern="1200" dirty="0" smtClean="0">
                          <a:solidFill>
                            <a:schemeClr val="tx1"/>
                          </a:solidFill>
                          <a:latin typeface="Franklin Gothic Book"/>
                          <a:ea typeface="+mn-ea"/>
                          <a:cs typeface="Franklin Gothic Book"/>
                        </a:rPr>
                        <a:t>30</a:t>
                      </a:r>
                    </a:p>
                  </a:txBody>
                  <a:tcPr marL="68601" marR="68601" marT="34286" marB="3428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234270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2A68734-EAF4-435C-AA6C-CC8B230DEEDC}"/>
              </a:ext>
            </a:extLst>
          </p:cNvPr>
          <p:cNvSpPr/>
          <p:nvPr/>
        </p:nvSpPr>
        <p:spPr>
          <a:xfrm>
            <a:off x="0" y="0"/>
            <a:ext cx="9144000" cy="1390788"/>
          </a:xfrm>
          <a:prstGeom prst="rect">
            <a:avLst/>
          </a:prstGeom>
          <a:solidFill>
            <a:schemeClr val="tx1">
              <a:lumMod val="75000"/>
              <a:lumOff val="2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cs typeface="Tahoma" panose="020B0604030504040204" pitchFamily="34" charset="0"/>
            </a:endParaRPr>
          </a:p>
        </p:txBody>
      </p:sp>
      <p:sp>
        <p:nvSpPr>
          <p:cNvPr id="7" name="Title 2">
            <a:extLst>
              <a:ext uri="{FF2B5EF4-FFF2-40B4-BE49-F238E27FC236}">
                <a16:creationId xmlns:a16="http://schemas.microsoft.com/office/drawing/2014/main" xmlns="" id="{67EA3B29-3238-431A-8785-5D3B8DF340E3}"/>
              </a:ext>
            </a:extLst>
          </p:cNvPr>
          <p:cNvSpPr txBox="1"/>
          <p:nvPr/>
        </p:nvSpPr>
        <p:spPr>
          <a:xfrm>
            <a:off x="222451" y="387986"/>
            <a:ext cx="8066997" cy="1253905"/>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None/>
              <a:defRPr sz="1400" b="0" i="0" u="none" strike="noStrike" cap="none">
                <a:solidFill>
                  <a:srgbClr val="000000"/>
                </a:solidFill>
                <a:latin typeface="Arial"/>
                <a:ea typeface="Arial"/>
                <a:cs typeface="Arial"/>
                <a:sym typeface="Arial"/>
              </a:defRPr>
            </a:lvl1pPr>
          </a:lstStyle>
          <a:p>
            <a:r>
              <a:rPr lang="fr-CA" sz="3600" b="1" dirty="0" smtClean="0">
                <a:solidFill>
                  <a:schemeClr val="bg1"/>
                </a:solidFill>
                <a:latin typeface="Helvetica" panose="020B0604020202020204" pitchFamily="34" charset="0"/>
                <a:cs typeface="Tahoma" panose="020B0604030504040204" pitchFamily="34" charset="0"/>
              </a:rPr>
              <a:t>Les niveaux de discrimination varient </a:t>
            </a:r>
            <a:endParaRPr lang="fr-CA" sz="3600" b="1" dirty="0">
              <a:solidFill>
                <a:schemeClr val="bg1"/>
              </a:solidFill>
              <a:latin typeface="Helvetica" panose="020B0604020202020204" pitchFamily="34" charset="0"/>
              <a:cs typeface="Tahoma" panose="020B0604030504040204" pitchFamily="34" charset="0"/>
            </a:endParaRPr>
          </a:p>
        </p:txBody>
      </p:sp>
      <p:sp>
        <p:nvSpPr>
          <p:cNvPr id="2" name="TextBox 1"/>
          <p:cNvSpPr txBox="1"/>
          <p:nvPr/>
        </p:nvSpPr>
        <p:spPr>
          <a:xfrm>
            <a:off x="6421780" y="6550223"/>
            <a:ext cx="2722220" cy="307777"/>
          </a:xfrm>
          <a:prstGeom prst="rect">
            <a:avLst/>
          </a:prstGeom>
          <a:noFill/>
        </p:spPr>
        <p:txBody>
          <a:bodyPr wrap="none" rtlCol="0">
            <a:spAutoFit/>
          </a:bodyPr>
          <a:lstStyle/>
          <a:p>
            <a:r>
              <a:rPr lang="fr-CA" b="1" dirty="0" smtClean="0">
                <a:solidFill>
                  <a:schemeClr val="bg1"/>
                </a:solidFill>
                <a:latin typeface="Arial" panose="020B0604020202020204" pitchFamily="34" charset="0"/>
                <a:cs typeface="Tahoma" panose="020B0604030504040204" pitchFamily="34" charset="0"/>
              </a:rPr>
              <a:t>Peel </a:t>
            </a:r>
            <a:r>
              <a:rPr lang="fr-CA" b="1" dirty="0" err="1" smtClean="0">
                <a:solidFill>
                  <a:schemeClr val="bg1"/>
                </a:solidFill>
                <a:latin typeface="Arial" panose="020B0604020202020204" pitchFamily="34" charset="0"/>
                <a:cs typeface="Tahoma" panose="020B0604030504040204" pitchFamily="34" charset="0"/>
              </a:rPr>
              <a:t>Employment</a:t>
            </a:r>
            <a:r>
              <a:rPr lang="fr-CA" b="1" dirty="0" smtClean="0">
                <a:solidFill>
                  <a:schemeClr val="bg1"/>
                </a:solidFill>
                <a:latin typeface="Arial" panose="020B0604020202020204" pitchFamily="34" charset="0"/>
                <a:cs typeface="Tahoma" panose="020B0604030504040204" pitchFamily="34" charset="0"/>
              </a:rPr>
              <a:t> </a:t>
            </a:r>
            <a:r>
              <a:rPr lang="fr-CA" b="1" dirty="0" err="1" smtClean="0">
                <a:solidFill>
                  <a:schemeClr val="bg1"/>
                </a:solidFill>
                <a:latin typeface="Arial" panose="020B0604020202020204" pitchFamily="34" charset="0"/>
                <a:cs typeface="Tahoma" panose="020B0604030504040204" pitchFamily="34" charset="0"/>
              </a:rPr>
              <a:t>Study</a:t>
            </a:r>
            <a:r>
              <a:rPr lang="fr-CA" b="1" dirty="0" smtClean="0">
                <a:solidFill>
                  <a:schemeClr val="bg1"/>
                </a:solidFill>
                <a:latin typeface="Arial" panose="020B0604020202020204" pitchFamily="34" charset="0"/>
                <a:cs typeface="Tahoma" panose="020B0604030504040204" pitchFamily="34" charset="0"/>
              </a:rPr>
              <a:t>, 2009</a:t>
            </a:r>
            <a:endParaRPr lang="fr-CA" dirty="0">
              <a:solidFill>
                <a:schemeClr val="bg1"/>
              </a:solidFill>
              <a:cs typeface="Tahoma" panose="020B0604030504040204" pitchFamily="34" charset="0"/>
            </a:endParaRPr>
          </a:p>
        </p:txBody>
      </p:sp>
      <p:graphicFrame>
        <p:nvGraphicFramePr>
          <p:cNvPr id="9" name="Content Placeholder 5"/>
          <p:cNvGraphicFramePr/>
          <p:nvPr>
            <p:extLst>
              <p:ext uri="{D42A27DB-BD31-4B8C-83A1-F6EECF244321}">
                <p14:modId xmlns:p14="http://schemas.microsoft.com/office/powerpoint/2010/main" val="903325467"/>
              </p:ext>
            </p:extLst>
          </p:nvPr>
        </p:nvGraphicFramePr>
        <p:xfrm>
          <a:off x="0" y="1949117"/>
          <a:ext cx="9144000" cy="407432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633615">
                <a:tc gridSpan="5">
                  <a:txBody>
                    <a:bodyPr/>
                    <a:lstStyle/>
                    <a:p>
                      <a:pPr algn="l"/>
                      <a:r>
                        <a:rPr lang="fr-CA" sz="1800" noProof="0" dirty="0" smtClean="0"/>
                        <a:t>Expériences de discrimination des répondants au cours des cinq dernières années déclarées par les immigrants</a:t>
                      </a:r>
                    </a:p>
                  </a:txBody>
                  <a:tcPr marL="59363" marR="59363" marT="29681" marB="2968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44002">
                <a:tc rowSpan="2">
                  <a:txBody>
                    <a:bodyPr/>
                    <a:lstStyle/>
                    <a:p>
                      <a:pPr algn="ctr"/>
                      <a:endParaRPr lang="en-CA" sz="2000" smtClean="0"/>
                    </a:p>
                    <a:p>
                      <a:pPr algn="ctr"/>
                      <a:endParaRPr lang="en-CA" sz="2000" smtClean="0"/>
                    </a:p>
                    <a:p>
                      <a:pPr algn="ctr"/>
                      <a:r>
                        <a:rPr lang="en-CA" sz="2000" smtClean="0"/>
                        <a:t>Réponses</a:t>
                      </a:r>
                    </a:p>
                  </a:txBody>
                  <a:tcPr marL="59363" marR="59363" marT="29681" marB="29681"/>
                </a:tc>
                <a:tc gridSpan="4">
                  <a:txBody>
                    <a:bodyPr/>
                    <a:lstStyle/>
                    <a:p>
                      <a:pPr algn="ctr"/>
                      <a:r>
                        <a:rPr lang="en-CA" sz="2000" smtClean="0"/>
                        <a:t>Groupes ethnoculturels</a:t>
                      </a:r>
                    </a:p>
                  </a:txBody>
                  <a:tcPr marL="59363" marR="59363" marT="29681" marB="2968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75173">
                <a:tc vMerge="1">
                  <a:txBody>
                    <a:bodyPr/>
                    <a:lstStyle/>
                    <a:p>
                      <a:endParaRPr lang="en-US"/>
                    </a:p>
                  </a:txBody>
                  <a:tcPr/>
                </a:tc>
                <a:tc>
                  <a:txBody>
                    <a:bodyPr/>
                    <a:lstStyle/>
                    <a:p>
                      <a:pPr algn="ctr"/>
                      <a:r>
                        <a:rPr lang="en-CA" sz="2000" smtClean="0"/>
                        <a:t>Chinois</a:t>
                      </a:r>
                    </a:p>
                  </a:txBody>
                  <a:tcPr marL="59363" marR="59363" marT="29681" marB="29681"/>
                </a:tc>
                <a:tc>
                  <a:txBody>
                    <a:bodyPr/>
                    <a:lstStyle/>
                    <a:p>
                      <a:pPr algn="ctr"/>
                      <a:r>
                        <a:rPr lang="en-CA" sz="2000" smtClean="0"/>
                        <a:t>Sud-Asiatique</a:t>
                      </a:r>
                    </a:p>
                  </a:txBody>
                  <a:tcPr marL="59363" marR="59363" marT="29681" marB="29681"/>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CA" sz="2000" smtClean="0"/>
                        <a:t>Noir</a:t>
                      </a:r>
                    </a:p>
                  </a:txBody>
                  <a:tcPr marL="59363" marR="59363" marT="29681" marB="29681"/>
                </a:tc>
                <a:tc>
                  <a:txBody>
                    <a:bodyPr/>
                    <a:lstStyle/>
                    <a:p>
                      <a:pPr algn="ctr"/>
                      <a:r>
                        <a:rPr lang="en-CA" sz="2000" smtClean="0"/>
                        <a:t>Philippin</a:t>
                      </a:r>
                    </a:p>
                  </a:txBody>
                  <a:tcPr marL="59363" marR="59363" marT="29681" marB="29681"/>
                </a:tc>
                <a:extLst>
                  <a:ext uri="{0D108BD9-81ED-4DB2-BD59-A6C34878D82A}">
                    <a16:rowId xmlns:a16="http://schemas.microsoft.com/office/drawing/2014/main" xmlns="" val="10002"/>
                  </a:ext>
                </a:extLst>
              </a:tr>
              <a:tr h="659082">
                <a:tc>
                  <a:txBody>
                    <a:bodyPr/>
                    <a:lstStyle/>
                    <a:p>
                      <a:pPr algn="ctr"/>
                      <a:r>
                        <a:rPr lang="en-CA" sz="2000" smtClean="0"/>
                        <a:t>Souvent</a:t>
                      </a:r>
                    </a:p>
                  </a:txBody>
                  <a:tcPr marL="59363" marR="59363" marT="29681" marB="29681"/>
                </a:tc>
                <a:tc>
                  <a:txBody>
                    <a:bodyPr/>
                    <a:lstStyle/>
                    <a:p>
                      <a:pPr algn="ctr"/>
                      <a:r>
                        <a:rPr lang="en-CA" sz="2000" dirty="0" smtClean="0"/>
                        <a:t>4,7 %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13,2 %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19,2 %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6,9 %</a:t>
                      </a:r>
                      <a:endParaRPr lang="en-US" sz="2000" dirty="0">
                        <a:solidFill>
                          <a:srgbClr val="17375E"/>
                        </a:solidFill>
                        <a:latin typeface="Franklin Gothic Book"/>
                        <a:cs typeface="Franklin Gothic Book"/>
                      </a:endParaRPr>
                    </a:p>
                  </a:txBody>
                  <a:tcPr marL="59363" marR="59363" marT="29681" marB="29681"/>
                </a:tc>
                <a:extLst>
                  <a:ext uri="{0D108BD9-81ED-4DB2-BD59-A6C34878D82A}">
                    <a16:rowId xmlns:a16="http://schemas.microsoft.com/office/drawing/2014/main" xmlns="" val="10003"/>
                  </a:ext>
                </a:extLst>
              </a:tr>
              <a:tr h="618447">
                <a:tc>
                  <a:txBody>
                    <a:bodyPr/>
                    <a:lstStyle/>
                    <a:p>
                      <a:pPr algn="ctr"/>
                      <a:r>
                        <a:rPr lang="en-CA" sz="2000" smtClean="0"/>
                        <a:t>Parfois</a:t>
                      </a:r>
                    </a:p>
                  </a:txBody>
                  <a:tcPr marL="59363" marR="59363" marT="29681" marB="29681"/>
                </a:tc>
                <a:tc>
                  <a:txBody>
                    <a:bodyPr/>
                    <a:lstStyle/>
                    <a:p>
                      <a:pPr algn="ctr"/>
                      <a:r>
                        <a:rPr lang="en-CA" sz="2000" dirty="0" smtClean="0"/>
                        <a:t>32,9 %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33,8 %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21,8 %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27,6 %</a:t>
                      </a:r>
                      <a:endParaRPr lang="en-US" sz="2000" dirty="0">
                        <a:solidFill>
                          <a:srgbClr val="17375E"/>
                        </a:solidFill>
                        <a:latin typeface="Franklin Gothic Book"/>
                        <a:cs typeface="Franklin Gothic Book"/>
                      </a:endParaRPr>
                    </a:p>
                  </a:txBody>
                  <a:tcPr marL="59363" marR="59363" marT="29681" marB="29681"/>
                </a:tc>
                <a:extLst>
                  <a:ext uri="{0D108BD9-81ED-4DB2-BD59-A6C34878D82A}">
                    <a16:rowId xmlns:a16="http://schemas.microsoft.com/office/drawing/2014/main" xmlns="" val="10004"/>
                  </a:ext>
                </a:extLst>
              </a:tr>
              <a:tr h="744002">
                <a:tc>
                  <a:txBody>
                    <a:bodyPr/>
                    <a:lstStyle/>
                    <a:p>
                      <a:pPr algn="ctr"/>
                      <a:r>
                        <a:rPr lang="en-CA" sz="2000" smtClean="0"/>
                        <a:t>Rarement</a:t>
                      </a:r>
                    </a:p>
                  </a:txBody>
                  <a:tcPr marL="59363" marR="59363" marT="29681" marB="29681"/>
                </a:tc>
                <a:tc>
                  <a:txBody>
                    <a:bodyPr/>
                    <a:lstStyle/>
                    <a:p>
                      <a:pPr algn="ctr"/>
                      <a:r>
                        <a:rPr lang="en-CA" sz="2000" dirty="0" smtClean="0"/>
                        <a:t>62,4 %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53,0 %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59,0 %</a:t>
                      </a:r>
                      <a:endParaRPr lang="en-US" sz="2000" dirty="0">
                        <a:solidFill>
                          <a:srgbClr val="17375E"/>
                        </a:solidFill>
                        <a:latin typeface="Franklin Gothic Book"/>
                        <a:cs typeface="Franklin Gothic Book"/>
                      </a:endParaRPr>
                    </a:p>
                  </a:txBody>
                  <a:tcPr marL="59363" marR="59363" marT="29681" marB="29681"/>
                </a:tc>
                <a:tc>
                  <a:txBody>
                    <a:bodyPr/>
                    <a:lstStyle/>
                    <a:p>
                      <a:pPr algn="ctr"/>
                      <a:r>
                        <a:rPr lang="en-CA" sz="2000" dirty="0" smtClean="0"/>
                        <a:t>65,5 %</a:t>
                      </a:r>
                      <a:endParaRPr lang="en-US" sz="2000" dirty="0">
                        <a:solidFill>
                          <a:srgbClr val="17375E"/>
                        </a:solidFill>
                        <a:latin typeface="Franklin Gothic Book"/>
                        <a:cs typeface="Franklin Gothic Book"/>
                      </a:endParaRPr>
                    </a:p>
                  </a:txBody>
                  <a:tcPr marL="59363" marR="59363" marT="29681" marB="29681"/>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0857420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4.19"/>
  <p:tag name="AS_TITLE" val="Aspose.Slides for .NET 4.0"/>
  <p:tag name="AS_VERSION" val="17.4"/>
</p:tagLst>
</file>

<file path=ppt/theme/theme1.xml><?xml version="1.0" encoding="utf-8"?>
<a:theme xmlns:a="http://schemas.openxmlformats.org/drawingml/2006/main" name="Le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3607</TotalTime>
  <Words>1965</Words>
  <Application>Microsoft Office PowerPoint</Application>
  <PresentationFormat>On-screen Show (4:3)</PresentationFormat>
  <Paragraphs>269</Paragraphs>
  <Slides>32</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MS PGothic</vt:lpstr>
      <vt:lpstr>MS PGothic</vt:lpstr>
      <vt:lpstr>Arial</vt:lpstr>
      <vt:lpstr>Arial Narrow</vt:lpstr>
      <vt:lpstr>Calibri</vt:lpstr>
      <vt:lpstr>Corbel</vt:lpstr>
      <vt:lpstr>Franklin Gothic Book</vt:lpstr>
      <vt:lpstr>Helvetica</vt:lpstr>
      <vt:lpstr>Homemade Apple</vt:lpstr>
      <vt:lpstr>Raleway</vt:lpstr>
      <vt:lpstr>Source Sans Pro</vt:lpstr>
      <vt:lpstr>Tahoma</vt:lpstr>
      <vt:lpstr>Lear template</vt:lpstr>
      <vt:lpstr>Équité, égalité et privilège : de la parole aux actes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MODÈLE ÉCOLOGIQUE DU CHANGEMENT</vt:lpstr>
      <vt:lpstr>Niveau sociétal</vt:lpstr>
      <vt:lpstr>PowerPoint Presentation</vt:lpstr>
      <vt:lpstr>PowerPoint Presentation</vt:lpstr>
      <vt:lpstr>Niveau organisationnel 1. Gouvernance et leadership : </vt:lpstr>
      <vt:lpstr>De la parole aux actes : Le conseil a-t-il adopté une politique écrite sur la diversité? </vt:lpstr>
      <vt:lpstr>2. Pratiques solides et transparentes en matière de ressources humaines</vt:lpstr>
      <vt:lpstr>P. ex., nouveaux outils et nouvelles approches</vt:lpstr>
      <vt:lpstr>3. Qualité de vie, sentiment d’appartenance et culture</vt:lpstr>
      <vt:lpstr>4. Mesure et responsabilisation</vt:lpstr>
      <vt:lpstr>P. ex. : Fiche de rendement sur la diversité</vt:lpstr>
      <vt:lpstr>5. D et I dans toute la chaîne de valeur</vt:lpstr>
      <vt:lpstr>Possibilités dans toute la chaîne de valeur</vt:lpstr>
      <vt:lpstr>6. Développer la filière</vt:lpstr>
      <vt:lpstr>Niveau individuel : Être un facteur de changement inclusif </vt:lpstr>
      <vt:lpstr>Auto-évaluation</vt:lpstr>
      <vt:lpstr>PowerPoint Presentation</vt:lpstr>
      <vt:lpstr>CONCLUSION : « Action » stratégique</vt:lpstr>
      <vt:lpstr>PowerPoint Presentation</vt:lpstr>
      <vt:lpstr>Analyse, responsabilisation et action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BOLD FOR CHANGE: How  Innovation Drives Inclusion</dc:title>
  <dc:creator>Erin Roach</dc:creator>
  <cp:lastModifiedBy>Amanda popowicz-soni</cp:lastModifiedBy>
  <cp:revision>322</cp:revision>
  <cp:lastPrinted>2018-04-23T20:53:58Z</cp:lastPrinted>
  <dcterms:modified xsi:type="dcterms:W3CDTF">2019-05-08T11:10:41Z</dcterms:modified>
</cp:coreProperties>
</file>