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1"/>
    <p:sldMasterId id="2147483759" r:id="rId2"/>
    <p:sldMasterId id="2147483769" r:id="rId3"/>
    <p:sldMasterId id="2147483779" r:id="rId4"/>
    <p:sldMasterId id="2147483789" r:id="rId5"/>
    <p:sldMasterId id="2147483799" r:id="rId6"/>
    <p:sldMasterId id="2147483827" r:id="rId7"/>
  </p:sldMasterIdLst>
  <p:notesMasterIdLst>
    <p:notesMasterId r:id="rId32"/>
  </p:notesMasterIdLst>
  <p:handoutMasterIdLst>
    <p:handoutMasterId r:id="rId33"/>
  </p:handoutMasterIdLst>
  <p:sldIdLst>
    <p:sldId id="317" r:id="rId8"/>
    <p:sldId id="353" r:id="rId9"/>
    <p:sldId id="274" r:id="rId10"/>
    <p:sldId id="351" r:id="rId11"/>
    <p:sldId id="339" r:id="rId12"/>
    <p:sldId id="354" r:id="rId13"/>
    <p:sldId id="346" r:id="rId14"/>
    <p:sldId id="352" r:id="rId15"/>
    <p:sldId id="363" r:id="rId16"/>
    <p:sldId id="372" r:id="rId17"/>
    <p:sldId id="357" r:id="rId18"/>
    <p:sldId id="364" r:id="rId19"/>
    <p:sldId id="355" r:id="rId20"/>
    <p:sldId id="340" r:id="rId21"/>
    <p:sldId id="361" r:id="rId22"/>
    <p:sldId id="360" r:id="rId23"/>
    <p:sldId id="359" r:id="rId24"/>
    <p:sldId id="349" r:id="rId25"/>
    <p:sldId id="341" r:id="rId26"/>
    <p:sldId id="358" r:id="rId27"/>
    <p:sldId id="350" r:id="rId28"/>
    <p:sldId id="337" r:id="rId29"/>
    <p:sldId id="366" r:id="rId30"/>
    <p:sldId id="365" r:id="rId31"/>
  </p:sldIdLst>
  <p:sldSz cx="12192000" cy="6858000"/>
  <p:notesSz cx="6881813" cy="9296400"/>
  <p:embeddedFontLs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37C"/>
    <a:srgbClr val="62C619"/>
    <a:srgbClr val="CE9D00"/>
    <a:srgbClr val="00C2E2"/>
    <a:srgbClr val="7C98AE"/>
    <a:srgbClr val="FF8C3F"/>
    <a:srgbClr val="3989C9"/>
    <a:srgbClr val="0AAD88"/>
    <a:srgbClr val="3F246E"/>
    <a:srgbClr val="DD0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8" autoAdjust="0"/>
    <p:restoredTop sz="86418" autoAdjust="0"/>
  </p:normalViewPr>
  <p:slideViewPr>
    <p:cSldViewPr>
      <p:cViewPr varScale="1">
        <p:scale>
          <a:sx n="64" d="100"/>
          <a:sy n="64" d="100"/>
        </p:scale>
        <p:origin x="10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3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A4426E4-5802-D944-B19C-4ED9A1F920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16EAA6-A83C-E544-A0CA-BD9D1A339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FAC1864-3B10-A34E-981E-D9E74E4576D6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5/29/2019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B3C547-5FE0-7544-B852-32762E949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8A6826-5027-ED46-96B3-EC6A6AFE4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EB5534-EA7F-5B46-AFD6-4B13174082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0A013A6D-A27B-464A-8085-12C2023C33AE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99B22804-678A-4588-8318-46D4BE492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1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3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32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9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9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9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22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37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49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8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9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2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4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8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2804-678A-4588-8318-46D4BE4921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1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lank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0808B1-F63A-459A-967B-8DFF0485F57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58" y="342011"/>
            <a:ext cx="1772025" cy="4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916832"/>
            <a:ext cx="10363200" cy="2592288"/>
          </a:xfrm>
        </p:spPr>
        <p:txBody>
          <a:bodyPr anchor="ctr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B82FD-5AD9-4A54-BFB2-DA41CA3BE21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51384" y="3506986"/>
            <a:ext cx="10369152" cy="100213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rgbClr val="ED03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71D495-C219-A746-8610-2F0C98383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09" y="5651500"/>
            <a:ext cx="2842199" cy="757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51960" cy="10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2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93878-B235-46F8-9B0D-4981A02E34A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6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0808B1-F63A-459A-967B-8DFF0485F57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9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itle Bar - 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00C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02469-71F7-4EB7-9ADA-C10FEDD8CAC6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0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itle Bar -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00C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1D39-4CFA-4E27-9537-9D120A8CD547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0" y="0"/>
            <a:ext cx="12192000" cy="32129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212976"/>
            <a:ext cx="12192000" cy="3645024"/>
          </a:xfrm>
          <a:prstGeom prst="rect">
            <a:avLst/>
          </a:prstGeom>
          <a:solidFill>
            <a:srgbClr val="00C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3717032"/>
            <a:ext cx="9601067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4279106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6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62ED89-E857-F342-8101-D01552358E88}"/>
              </a:ext>
            </a:extLst>
          </p:cNvPr>
          <p:cNvSpPr/>
          <p:nvPr userDrawn="1"/>
        </p:nvSpPr>
        <p:spPr>
          <a:xfrm>
            <a:off x="10200456" y="6381328"/>
            <a:ext cx="165618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C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1124744"/>
            <a:ext cx="5256583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1844824"/>
            <a:ext cx="5256583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F8600E-CCBB-3648-941C-B98583C319F9}"/>
              </a:ext>
            </a:extLst>
          </p:cNvPr>
          <p:cNvSpPr/>
          <p:nvPr userDrawn="1"/>
        </p:nvSpPr>
        <p:spPr>
          <a:xfrm>
            <a:off x="10128448" y="6309320"/>
            <a:ext cx="1800200" cy="43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9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Blank - 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C2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57862B-7FA3-4EE4-8473-CF6C67EBCB3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3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op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506016"/>
          </a:xfrm>
          <a:prstGeom prst="rect">
            <a:avLst/>
          </a:prstGeom>
          <a:solidFill>
            <a:srgbClr val="00C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8819C8-5172-4B4D-8B47-09E995D22C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-27384"/>
            <a:ext cx="9601067" cy="5060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1" y="620688"/>
            <a:ext cx="11617291" cy="59046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5360" y="5961784"/>
            <a:ext cx="11713301" cy="563563"/>
          </a:xfrm>
        </p:spPr>
        <p:txBody>
          <a:bodyPr anchor="b">
            <a:normAutofit/>
          </a:bodyPr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itle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00C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7" y="5756569"/>
            <a:ext cx="2933251" cy="65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3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Bar -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ED0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02469-71F7-4EB7-9ADA-C10FEDD8CAC6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338328"/>
            <a:ext cx="1775953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itle with HW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00C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non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DFF89-8F57-AE40-A965-8A5344176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76" y="4581128"/>
            <a:ext cx="2938408" cy="2178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3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yan Title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916832"/>
            <a:ext cx="10363200" cy="2592288"/>
          </a:xfrm>
        </p:spPr>
        <p:txBody>
          <a:bodyPr anchor="ctr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rgbClr val="00C2E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B82FD-5AD9-4A54-BFB2-DA41CA3BE21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51384" y="3506986"/>
            <a:ext cx="10369152" cy="100213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rgbClr val="00C2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F8600E-CCBB-3648-941C-B98583C319F9}"/>
              </a:ext>
            </a:extLst>
          </p:cNvPr>
          <p:cNvSpPr/>
          <p:nvPr userDrawn="1"/>
        </p:nvSpPr>
        <p:spPr>
          <a:xfrm>
            <a:off x="10128448" y="6309320"/>
            <a:ext cx="1800200" cy="43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4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Blank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b"/>
          <a:lstStyle>
            <a:lvl1pPr>
              <a:defRPr>
                <a:solidFill>
                  <a:srgbClr val="0AAD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0808B1-F63A-459A-967B-8DFF0485F57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6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Bar - 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0A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02469-71F7-4EB7-9ADA-C10FEDD8CAC6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4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0A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1D39-4CFA-4E27-9537-9D120A8CD547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6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0" y="0"/>
            <a:ext cx="12192000" cy="32129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212976"/>
            <a:ext cx="12192000" cy="3645024"/>
          </a:xfrm>
          <a:prstGeom prst="rect">
            <a:avLst/>
          </a:prstGeom>
          <a:solidFill>
            <a:srgbClr val="0A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3717032"/>
            <a:ext cx="9601067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4279106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4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62ED89-E857-F342-8101-D01552358E88}"/>
              </a:ext>
            </a:extLst>
          </p:cNvPr>
          <p:cNvSpPr/>
          <p:nvPr userDrawn="1"/>
        </p:nvSpPr>
        <p:spPr>
          <a:xfrm>
            <a:off x="10200456" y="6381328"/>
            <a:ext cx="165618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A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1124744"/>
            <a:ext cx="5256583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1844824"/>
            <a:ext cx="5256583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F8600E-CCBB-3648-941C-B98583C319F9}"/>
              </a:ext>
            </a:extLst>
          </p:cNvPr>
          <p:cNvSpPr/>
          <p:nvPr userDrawn="1"/>
        </p:nvSpPr>
        <p:spPr>
          <a:xfrm>
            <a:off x="10128448" y="6309320"/>
            <a:ext cx="1800200" cy="43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9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No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AAD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57862B-7FA3-4EE4-8473-CF6C67EBCB3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2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op Bar - 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506016"/>
          </a:xfrm>
          <a:prstGeom prst="rect">
            <a:avLst/>
          </a:prstGeom>
          <a:solidFill>
            <a:srgbClr val="0A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AAFC7-B302-4CCF-9558-8AB367440633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-27384"/>
            <a:ext cx="9601067" cy="5060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1" y="620688"/>
            <a:ext cx="11617291" cy="59046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961487"/>
            <a:ext cx="9601067" cy="563563"/>
          </a:xfrm>
        </p:spPr>
        <p:txBody>
          <a:bodyPr>
            <a:normAutofit/>
          </a:bodyPr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5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0A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7" y="5756569"/>
            <a:ext cx="2933251" cy="65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5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ED0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1D39-4CFA-4E27-9537-9D120A8CD547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338328"/>
            <a:ext cx="1775953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with HW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0A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non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DFF89-8F57-AE40-A965-8A5344176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76" y="4581128"/>
            <a:ext cx="2938408" cy="2178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Basic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916832"/>
            <a:ext cx="10363200" cy="2592288"/>
          </a:xfrm>
        </p:spPr>
        <p:txBody>
          <a:bodyPr anchor="ctr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rgbClr val="0AAD8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B82FD-5AD9-4A54-BFB2-DA41CA3BE21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51384" y="3506986"/>
            <a:ext cx="10369152" cy="100213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rgbClr val="0AAD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20C128-7ABB-1B44-A68F-ECCC4C7A0E18}"/>
              </a:ext>
            </a:extLst>
          </p:cNvPr>
          <p:cNvSpPr/>
          <p:nvPr userDrawn="1"/>
        </p:nvSpPr>
        <p:spPr>
          <a:xfrm>
            <a:off x="10200456" y="6237313"/>
            <a:ext cx="1872208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CCDFA5-8DF8-D84C-AF5F-03913F1EB5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09" y="5651500"/>
            <a:ext cx="2842199" cy="757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0808B1-F63A-459A-967B-8DFF0485F57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63" y="476672"/>
            <a:ext cx="1510777" cy="240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7ADDDE-045B-E44F-BDEA-08AE7E6AC4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69" y="318420"/>
            <a:ext cx="1616364" cy="417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9C1ECB-7705-6B42-B534-5DF04A5F771B}"/>
              </a:ext>
            </a:extLst>
          </p:cNvPr>
          <p:cNvSpPr/>
          <p:nvPr userDrawn="1"/>
        </p:nvSpPr>
        <p:spPr>
          <a:xfrm>
            <a:off x="10345863" y="347241"/>
            <a:ext cx="1616364" cy="36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7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39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02469-71F7-4EB7-9ADA-C10FEDD8CAC6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6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- Logo Bottom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39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1D39-4CFA-4E27-9537-9D120A8CD547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5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0" y="0"/>
            <a:ext cx="12192000" cy="32129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212976"/>
            <a:ext cx="12192000" cy="3645024"/>
          </a:xfrm>
          <a:prstGeom prst="rect">
            <a:avLst/>
          </a:prstGeom>
          <a:solidFill>
            <a:srgbClr val="39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3717032"/>
            <a:ext cx="9601067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4279106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7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62ED89-E857-F342-8101-D01552358E88}"/>
              </a:ext>
            </a:extLst>
          </p:cNvPr>
          <p:cNvSpPr/>
          <p:nvPr userDrawn="1"/>
        </p:nvSpPr>
        <p:spPr>
          <a:xfrm>
            <a:off x="10200456" y="6381328"/>
            <a:ext cx="165618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9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1124744"/>
            <a:ext cx="5256583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1844824"/>
            <a:ext cx="5256583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F8600E-CCBB-3648-941C-B98583C319F9}"/>
              </a:ext>
            </a:extLst>
          </p:cNvPr>
          <p:cNvSpPr/>
          <p:nvPr userDrawn="1"/>
        </p:nvSpPr>
        <p:spPr>
          <a:xfrm>
            <a:off x="10128448" y="6309320"/>
            <a:ext cx="1800200" cy="43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No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57862B-7FA3-4EE4-8473-CF6C67EBCB3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506016"/>
          </a:xfrm>
          <a:prstGeom prst="rect">
            <a:avLst/>
          </a:prstGeom>
          <a:solidFill>
            <a:srgbClr val="39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8819C8-5172-4B4D-8B47-09E995D22C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-27384"/>
            <a:ext cx="9601067" cy="5060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1" y="620688"/>
            <a:ext cx="11617291" cy="59046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5360" y="5961784"/>
            <a:ext cx="11713301" cy="563563"/>
          </a:xfrm>
        </p:spPr>
        <p:txBody>
          <a:bodyPr anchor="b">
            <a:normAutofit/>
          </a:bodyPr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7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39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7" y="5756569"/>
            <a:ext cx="2933251" cy="65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0" y="0"/>
            <a:ext cx="12192000" cy="32129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212976"/>
            <a:ext cx="12192000" cy="3645024"/>
          </a:xfrm>
          <a:prstGeom prst="rect">
            <a:avLst/>
          </a:prstGeom>
          <a:solidFill>
            <a:srgbClr val="ED0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3717032"/>
            <a:ext cx="9601067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4279106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9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with HW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39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non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DFF89-8F57-AE40-A965-8A5344176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76" y="4581128"/>
            <a:ext cx="2938408" cy="2178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6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lank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916832"/>
            <a:ext cx="10363200" cy="2592288"/>
          </a:xfrm>
        </p:spPr>
        <p:txBody>
          <a:bodyPr anchor="ctr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rgbClr val="3989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B82FD-5AD9-4A54-BFB2-DA41CA3BE21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51384" y="3506986"/>
            <a:ext cx="10369152" cy="100213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rgbClr val="3989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A79E1E-4059-6D4C-B2DA-D243E675219E}"/>
              </a:ext>
            </a:extLst>
          </p:cNvPr>
          <p:cNvSpPr/>
          <p:nvPr userDrawn="1"/>
        </p:nvSpPr>
        <p:spPr>
          <a:xfrm>
            <a:off x="10200456" y="6417921"/>
            <a:ext cx="1728192" cy="32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EB9073-4836-BE43-AF2A-A05FB4531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09" y="5651500"/>
            <a:ext cx="2842199" cy="757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F8600E-CCBB-3648-941C-B98583C319F9}"/>
              </a:ext>
            </a:extLst>
          </p:cNvPr>
          <p:cNvSpPr/>
          <p:nvPr userDrawn="1"/>
        </p:nvSpPr>
        <p:spPr>
          <a:xfrm>
            <a:off x="10128448" y="6309320"/>
            <a:ext cx="1800200" cy="43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6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ank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0808B1-F63A-459A-967B-8DFF0485F57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8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Bar - 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FF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02469-71F7-4EB7-9ADA-C10FEDD8CAC6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1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FF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1D39-4CFA-4E27-9537-9D120A8CD547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5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0" y="0"/>
            <a:ext cx="12192000" cy="32129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212976"/>
            <a:ext cx="12192000" cy="3645024"/>
          </a:xfrm>
          <a:prstGeom prst="rect">
            <a:avLst/>
          </a:prstGeom>
          <a:solidFill>
            <a:srgbClr val="FF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3717032"/>
            <a:ext cx="9601067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4279106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6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62ED89-E857-F342-8101-D01552358E88}"/>
              </a:ext>
            </a:extLst>
          </p:cNvPr>
          <p:cNvSpPr/>
          <p:nvPr userDrawn="1"/>
        </p:nvSpPr>
        <p:spPr>
          <a:xfrm>
            <a:off x="10200456" y="6381328"/>
            <a:ext cx="165618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1124744"/>
            <a:ext cx="5256583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1844824"/>
            <a:ext cx="5256583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F8600E-CCBB-3648-941C-B98583C319F9}"/>
              </a:ext>
            </a:extLst>
          </p:cNvPr>
          <p:cNvSpPr/>
          <p:nvPr userDrawn="1"/>
        </p:nvSpPr>
        <p:spPr>
          <a:xfrm>
            <a:off x="10128448" y="6309320"/>
            <a:ext cx="1800200" cy="43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2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No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57862B-7FA3-4EE4-8473-CF6C67EBCB3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op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506016"/>
          </a:xfrm>
          <a:prstGeom prst="rect">
            <a:avLst/>
          </a:prstGeom>
          <a:solidFill>
            <a:srgbClr val="FF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AAFC7-B302-4CCF-9558-8AB367440633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-27384"/>
            <a:ext cx="9601067" cy="5060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1" y="620688"/>
            <a:ext cx="11617291" cy="59046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961487"/>
            <a:ext cx="9601067" cy="563563"/>
          </a:xfrm>
        </p:spPr>
        <p:txBody>
          <a:bodyPr>
            <a:normAutofit/>
          </a:bodyPr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9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FF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7" y="5756569"/>
            <a:ext cx="2933251" cy="65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D0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1124744"/>
            <a:ext cx="5256583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1844824"/>
            <a:ext cx="5256583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with HW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FF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non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DFF89-8F57-AE40-A965-8A5344176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76" y="4581128"/>
            <a:ext cx="2938408" cy="2178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Blank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916832"/>
            <a:ext cx="10363200" cy="2592288"/>
          </a:xfrm>
        </p:spPr>
        <p:txBody>
          <a:bodyPr anchor="ctr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rgbClr val="FF8C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B82FD-5AD9-4A54-BFB2-DA41CA3BE21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51384" y="3506986"/>
            <a:ext cx="10369152" cy="100213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rgbClr val="FF8C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F8600E-CCBB-3648-941C-B98583C319F9}"/>
              </a:ext>
            </a:extLst>
          </p:cNvPr>
          <p:cNvSpPr/>
          <p:nvPr userDrawn="1"/>
        </p:nvSpPr>
        <p:spPr>
          <a:xfrm>
            <a:off x="10128448" y="6309320"/>
            <a:ext cx="1800200" cy="43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224D8D-2F80-A749-B4F2-C1D5D40C5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09" y="5651500"/>
            <a:ext cx="2842199" cy="757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 -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0808B1-F63A-459A-967B-8DFF0485F57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338328"/>
            <a:ext cx="1775953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Bar -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7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02469-71F7-4EB7-9ADA-C10FEDD8CAC6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338328"/>
            <a:ext cx="1775953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7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1D39-4CFA-4E27-9537-9D120A8CD547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1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0" y="0"/>
            <a:ext cx="12192000" cy="32129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212976"/>
            <a:ext cx="12192000" cy="3645024"/>
          </a:xfrm>
          <a:prstGeom prst="rect">
            <a:avLst/>
          </a:prstGeom>
          <a:solidFill>
            <a:srgbClr val="7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3717032"/>
            <a:ext cx="9601067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4279106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1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62ED89-E857-F342-8101-D01552358E88}"/>
              </a:ext>
            </a:extLst>
          </p:cNvPr>
          <p:cNvSpPr/>
          <p:nvPr userDrawn="1"/>
        </p:nvSpPr>
        <p:spPr>
          <a:xfrm>
            <a:off x="10200456" y="6381328"/>
            <a:ext cx="165618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1124744"/>
            <a:ext cx="5256583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1844824"/>
            <a:ext cx="5256583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ty Title No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57862B-7FA3-4EE4-8473-CF6C67EBCB3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op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506016"/>
          </a:xfrm>
          <a:prstGeom prst="rect">
            <a:avLst/>
          </a:prstGeom>
          <a:solidFill>
            <a:srgbClr val="7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AAFC7-B302-4CCF-9558-8AB367440633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-27384"/>
            <a:ext cx="9601067" cy="5060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1" y="620688"/>
            <a:ext cx="11617291" cy="59046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961487"/>
            <a:ext cx="9601067" cy="563563"/>
          </a:xfrm>
        </p:spPr>
        <p:txBody>
          <a:bodyPr>
            <a:normAutofit/>
          </a:bodyPr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5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7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7" y="5756569"/>
            <a:ext cx="2933251" cy="65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asic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D03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57862B-7FA3-4EE4-8473-CF6C67EBCB3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338328"/>
            <a:ext cx="1775953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with HW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7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non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DFF89-8F57-AE40-A965-8A5344176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76" y="4581128"/>
            <a:ext cx="2938408" cy="2178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ty Title Blank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916832"/>
            <a:ext cx="10363200" cy="2592288"/>
          </a:xfrm>
        </p:spPr>
        <p:txBody>
          <a:bodyPr anchor="ctr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rgbClr val="7C98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B82FD-5AD9-4A54-BFB2-DA41CA3BE21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51384" y="3506986"/>
            <a:ext cx="10369152" cy="100213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rgbClr val="7C98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900722-EBD0-B746-96FD-1A57F5E47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09" y="5651500"/>
            <a:ext cx="2842199" cy="757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3205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lank -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0808B1-F63A-459A-967B-8DFF0485F57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338328"/>
            <a:ext cx="1775953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0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itle Bar -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CE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02469-71F7-4EB7-9ADA-C10FEDD8CAC6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338328"/>
            <a:ext cx="1775953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itle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38201"/>
            <a:ext cx="12192000" cy="533400"/>
          </a:xfrm>
          <a:prstGeom prst="rect">
            <a:avLst/>
          </a:prstGeom>
          <a:solidFill>
            <a:srgbClr val="CE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1D39-4CFA-4E27-9537-9D120A8CD547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6712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0" y="0"/>
            <a:ext cx="12192000" cy="32129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212976"/>
            <a:ext cx="12192000" cy="3645024"/>
          </a:xfrm>
          <a:prstGeom prst="rect">
            <a:avLst/>
          </a:prstGeom>
          <a:solidFill>
            <a:srgbClr val="CE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3717032"/>
            <a:ext cx="9601067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4279106"/>
            <a:ext cx="9601067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2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E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1124744"/>
            <a:ext cx="5256583" cy="563564"/>
          </a:xfrm>
        </p:spPr>
        <p:txBody>
          <a:bodyPr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1844824"/>
            <a:ext cx="5256583" cy="533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7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itle No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1" y="274638"/>
            <a:ext cx="9601067" cy="56356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CE9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57862B-7FA3-4EE4-8473-CF6C67EBCB3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838201"/>
            <a:ext cx="9601067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0" y="1484784"/>
            <a:ext cx="11516853" cy="47525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op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506016"/>
          </a:xfrm>
          <a:prstGeom prst="rect">
            <a:avLst/>
          </a:prstGeom>
          <a:solidFill>
            <a:srgbClr val="CE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AAFC7-B302-4CCF-9558-8AB367440633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-27384"/>
            <a:ext cx="9601067" cy="5060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1" y="620688"/>
            <a:ext cx="11617291" cy="59046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961487"/>
            <a:ext cx="9601067" cy="563563"/>
          </a:xfrm>
        </p:spPr>
        <p:txBody>
          <a:bodyPr>
            <a:normAutofit/>
          </a:bodyPr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0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itle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CE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7" y="5756569"/>
            <a:ext cx="2933251" cy="65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53434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9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op Bar -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506016"/>
          </a:xfrm>
          <a:prstGeom prst="rect">
            <a:avLst/>
          </a:prstGeom>
          <a:solidFill>
            <a:srgbClr val="ED0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AAFC7-B302-4CCF-9558-8AB367440633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-27384"/>
            <a:ext cx="9601067" cy="5060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61" y="620688"/>
            <a:ext cx="11617291" cy="59046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961487"/>
            <a:ext cx="9601067" cy="563563"/>
          </a:xfrm>
        </p:spPr>
        <p:txBody>
          <a:bodyPr>
            <a:normAutofit/>
          </a:bodyPr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8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itle with HW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CE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non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DFF89-8F57-AE40-A965-8A5344176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76" y="4581128"/>
            <a:ext cx="2938408" cy="2178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53434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itle Blank with Form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916832"/>
            <a:ext cx="10363200" cy="2592288"/>
          </a:xfrm>
        </p:spPr>
        <p:txBody>
          <a:bodyPr anchor="ctr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B82FD-5AD9-4A54-BFB2-DA41CA3BE21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51384" y="3506986"/>
            <a:ext cx="10369152" cy="100213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rgbClr val="CE9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71D495-C219-A746-8610-2F0C98383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09" y="5651500"/>
            <a:ext cx="2842199" cy="757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53434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- With Formal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ED0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all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7" y="5756569"/>
            <a:ext cx="2933251" cy="65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722376"/>
            <a:ext cx="4248472" cy="10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3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with HW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rgbClr val="ED0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800" b="0" cap="non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ED6557-8EC6-45FC-B359-5D206E9600E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DFF89-8F57-AE40-A965-8A5344176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76" y="4581128"/>
            <a:ext cx="2938408" cy="2178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718026"/>
            <a:ext cx="4248472" cy="10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274641"/>
            <a:ext cx="9601067" cy="563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16853" cy="46413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525348"/>
            <a:ext cx="912101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D509AA-7421-49E8-A5AD-4A9AED92AF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561" y="6525348"/>
            <a:ext cx="8220847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51" y="6525348"/>
            <a:ext cx="480053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7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694" r:id="rId2"/>
    <p:sldLayoutId id="2147483757" r:id="rId3"/>
    <p:sldLayoutId id="2147483815" r:id="rId4"/>
    <p:sldLayoutId id="2147483816" r:id="rId5"/>
    <p:sldLayoutId id="2147483695" r:id="rId6"/>
    <p:sldLayoutId id="2147483697" r:id="rId7"/>
    <p:sldLayoutId id="2147483700" r:id="rId8"/>
    <p:sldLayoutId id="2147483809" r:id="rId9"/>
    <p:sldLayoutId id="214748375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ED037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7063" indent="-1698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1524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209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870200" indent="-1270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tabLst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319463" indent="-1190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7925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274641"/>
            <a:ext cx="9601067" cy="563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16853" cy="46413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525348"/>
            <a:ext cx="912101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D509AA-7421-49E8-A5AD-4A9AED92AF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561" y="6525348"/>
            <a:ext cx="8220847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51" y="6525348"/>
            <a:ext cx="480053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22" y="6348442"/>
            <a:ext cx="1462076" cy="3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6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817" r:id="rId5"/>
    <p:sldLayoutId id="2147483818" r:id="rId6"/>
    <p:sldLayoutId id="2147483764" r:id="rId7"/>
    <p:sldLayoutId id="2147483765" r:id="rId8"/>
    <p:sldLayoutId id="2147483767" r:id="rId9"/>
    <p:sldLayoutId id="2147483810" r:id="rId10"/>
    <p:sldLayoutId id="214748376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C2E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7063" indent="-1698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1524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209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870200" indent="-1270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tabLst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319463" indent="-1190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7925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274641"/>
            <a:ext cx="9601067" cy="563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16853" cy="46413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525348"/>
            <a:ext cx="912101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D509AA-7421-49E8-A5AD-4A9AED92AF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561" y="6525348"/>
            <a:ext cx="8220847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51" y="6525348"/>
            <a:ext cx="480053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819" r:id="rId4"/>
    <p:sldLayoutId id="2147483820" r:id="rId5"/>
    <p:sldLayoutId id="2147483774" r:id="rId6"/>
    <p:sldLayoutId id="2147483776" r:id="rId7"/>
    <p:sldLayoutId id="2147483777" r:id="rId8"/>
    <p:sldLayoutId id="2147483811" r:id="rId9"/>
    <p:sldLayoutId id="21474837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AAD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7063" indent="-1698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1524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209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870200" indent="-1270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tabLst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319463" indent="-1190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7925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274641"/>
            <a:ext cx="9601067" cy="563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16853" cy="46413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525348"/>
            <a:ext cx="912101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D509AA-7421-49E8-A5AD-4A9AED92AF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561" y="6525348"/>
            <a:ext cx="8220847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51" y="6525348"/>
            <a:ext cx="480053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3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821" r:id="rId4"/>
    <p:sldLayoutId id="2147483822" r:id="rId5"/>
    <p:sldLayoutId id="2147483784" r:id="rId6"/>
    <p:sldLayoutId id="2147483785" r:id="rId7"/>
    <p:sldLayoutId id="2147483787" r:id="rId8"/>
    <p:sldLayoutId id="2147483812" r:id="rId9"/>
    <p:sldLayoutId id="214748378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3989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7063" indent="-1698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1524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209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870200" indent="-1270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tabLst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319463" indent="-1190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7925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274641"/>
            <a:ext cx="9601067" cy="563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16853" cy="46413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525348"/>
            <a:ext cx="912101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D509AA-7421-49E8-A5AD-4A9AED92AF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561" y="6525348"/>
            <a:ext cx="8220847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51" y="6525348"/>
            <a:ext cx="480053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6345936"/>
            <a:ext cx="1473663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823" r:id="rId4"/>
    <p:sldLayoutId id="2147483824" r:id="rId5"/>
    <p:sldLayoutId id="2147483794" r:id="rId6"/>
    <p:sldLayoutId id="2147483796" r:id="rId7"/>
    <p:sldLayoutId id="2147483797" r:id="rId8"/>
    <p:sldLayoutId id="2147483813" r:id="rId9"/>
    <p:sldLayoutId id="214748379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FF8C3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7063" indent="-1698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1524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209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870200" indent="-1270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tabLst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319463" indent="-1190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7925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274641"/>
            <a:ext cx="9601067" cy="563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16853" cy="46413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525348"/>
            <a:ext cx="912101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D509AA-7421-49E8-A5AD-4A9AED92AF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561" y="6525348"/>
            <a:ext cx="8220847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51" y="6525348"/>
            <a:ext cx="480053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25" r:id="rId4"/>
    <p:sldLayoutId id="2147483826" r:id="rId5"/>
    <p:sldLayoutId id="2147483804" r:id="rId6"/>
    <p:sldLayoutId id="2147483806" r:id="rId7"/>
    <p:sldLayoutId id="2147483807" r:id="rId8"/>
    <p:sldLayoutId id="2147483814" r:id="rId9"/>
    <p:sldLayoutId id="214748380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7C98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7063" indent="-1698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1524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209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870200" indent="-1270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tabLst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319463" indent="-1190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7925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274641"/>
            <a:ext cx="9601067" cy="563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16853" cy="46413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525348"/>
            <a:ext cx="912101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D509AA-7421-49E8-A5AD-4A9AED92AF4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561" y="6525348"/>
            <a:ext cx="8220847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This is the slide footer, which can be edited under Header &amp; Footer, along with slide numbers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51" y="6525348"/>
            <a:ext cx="480053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7CDB38-6350-4CC9-AB0E-B9078CE1CE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7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5" r:id="rId7"/>
    <p:sldLayoutId id="2147483836" r:id="rId8"/>
    <p:sldLayoutId id="2147483837" r:id="rId9"/>
    <p:sldLayoutId id="214748383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CE9D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7063" indent="-1698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1524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209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870200" indent="-127000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tabLst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319463" indent="-119063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792538" indent="-134938" algn="l" defTabSz="914400" rtl="0" eaLnBrk="1" latinLnBrk="0" hangingPunct="1">
        <a:spcBef>
          <a:spcPct val="20000"/>
        </a:spcBef>
        <a:spcAft>
          <a:spcPts val="600"/>
        </a:spcAft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551384" y="2348883"/>
            <a:ext cx="10363200" cy="1362075"/>
          </a:xfrm>
        </p:spPr>
        <p:txBody>
          <a:bodyPr anchor="b"/>
          <a:lstStyle/>
          <a:p>
            <a:r>
              <a:rPr lang="en-US" dirty="0">
                <a:latin typeface="AvenirNext LT Pro Medium" panose="020B0604020202020204" pitchFamily="34" charset="0"/>
              </a:rPr>
              <a:t>Initiative for Women in Business </a:t>
            </a:r>
          </a:p>
        </p:txBody>
      </p:sp>
      <p:sp>
        <p:nvSpPr>
          <p:cNvPr id="6" name="Subtitle 19"/>
          <p:cNvSpPr>
            <a:spLocks noGrp="1"/>
          </p:cNvSpPr>
          <p:nvPr>
            <p:ph type="body" idx="1"/>
          </p:nvPr>
        </p:nvSpPr>
        <p:spPr>
          <a:xfrm>
            <a:off x="551384" y="3717032"/>
            <a:ext cx="10369152" cy="1008112"/>
          </a:xfrm>
        </p:spPr>
        <p:txBody>
          <a:bodyPr numCol="1">
            <a:normAutofit/>
          </a:bodyPr>
          <a:lstStyle/>
          <a:p>
            <a:r>
              <a:rPr lang="en-US" dirty="0">
                <a:latin typeface="AvenirNext LT Pro Regular" panose="020B0504020202020204" pitchFamily="34" charset="0"/>
              </a:rPr>
              <a:t>Rotman School of Management</a:t>
            </a:r>
            <a:br>
              <a:rPr lang="en-US" dirty="0">
                <a:latin typeface="AvenirNext LT Pro Regular" panose="020B0504020202020204" pitchFamily="34" charset="0"/>
              </a:rPr>
            </a:br>
            <a:r>
              <a:rPr lang="en-US" dirty="0">
                <a:latin typeface="AvenirNext LT Pro Regular" panose="020B0504020202020204" pitchFamily="34" charset="0"/>
              </a:rPr>
              <a:t>University of </a:t>
            </a:r>
            <a:r>
              <a:rPr lang="en-US" dirty="0" smtClean="0">
                <a:latin typeface="AvenirNext LT Pro Regular" panose="020B0504020202020204" pitchFamily="34" charset="0"/>
              </a:rPr>
              <a:t>Toronto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May 9, 2019   Linda Torry</a:t>
            </a:r>
            <a:endParaRPr lang="en-US" sz="1400" b="1" dirty="0">
              <a:solidFill>
                <a:schemeClr val="bg1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50438" y="332656"/>
            <a:ext cx="9601067" cy="563564"/>
          </a:xfrm>
        </p:spPr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Medium" panose="020B0604020202020204" pitchFamily="34" charset="0"/>
              </a:rPr>
              <a:t>Retention of Female Talent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8EF-990F-4F0E-9DC6-BB240A04753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4"/>
          </p:nvPr>
        </p:nvSpPr>
        <p:spPr>
          <a:xfrm>
            <a:off x="335495" y="1340768"/>
            <a:ext cx="11516853" cy="4752528"/>
          </a:xfrm>
        </p:spPr>
        <p:txBody>
          <a:bodyPr/>
          <a:lstStyle/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Provide women at various levels a safe place to support one another in their career advancement as well as speak up about workplace concerns.</a:t>
            </a:r>
            <a:endParaRPr lang="en-CA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Leadership should heed the advice provided through these vehicles. Women are speaking up to say what they need. Ideas ought to be implemented. </a:t>
            </a:r>
          </a:p>
        </p:txBody>
      </p:sp>
    </p:spTree>
    <p:extLst>
      <p:ext uri="{BB962C8B-B14F-4D97-AF65-F5344CB8AC3E}">
        <p14:creationId xmlns:p14="http://schemas.microsoft.com/office/powerpoint/2010/main" val="16405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50438" y="332656"/>
            <a:ext cx="9601067" cy="563564"/>
          </a:xfrm>
        </p:spPr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Medium" panose="020B0604020202020204" pitchFamily="34" charset="0"/>
              </a:rPr>
              <a:t>Retention of Female Talent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8EF-990F-4F0E-9DC6-BB240A04753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4"/>
          </p:nvPr>
        </p:nvSpPr>
        <p:spPr>
          <a:xfrm>
            <a:off x="335495" y="980728"/>
            <a:ext cx="11516853" cy="4752528"/>
          </a:xfrm>
        </p:spPr>
        <p:txBody>
          <a:bodyPr/>
          <a:lstStyle/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Parental leaves should be called this rather than maternity or paternity leaves so that either parent feels that they can take time away from their career and not be penalized. </a:t>
            </a:r>
            <a:endParaRPr lang="en-CA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When people return from family care leaves (which may include elder care), provide options for flexible work arrangements. </a:t>
            </a:r>
            <a:endParaRPr lang="en-CA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Acknowledge that this may be a stressful time in their lives and provide support through an Employee Assistance Program. </a:t>
            </a:r>
            <a:endParaRPr lang="en-CA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Lead by example. As a leader, saying that you are leaving for a family member’s appointment shows that you take an active role and that family matters. </a:t>
            </a:r>
          </a:p>
        </p:txBody>
      </p:sp>
    </p:spTree>
    <p:extLst>
      <p:ext uri="{BB962C8B-B14F-4D97-AF65-F5344CB8AC3E}">
        <p14:creationId xmlns:p14="http://schemas.microsoft.com/office/powerpoint/2010/main" val="39384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US" sz="4000" dirty="0"/>
              <a:t>Professional Development Programs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426C034-8FC6-4EBB-9E78-115944A90A69}" type="datetime4">
              <a:rPr lang="en-CA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2019</a:t>
            </a:fld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Prepared by </a:t>
            </a:r>
            <a:r>
              <a:rPr lang="en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Torry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10823376" cy="5056909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68208" y="1810370"/>
            <a:ext cx="3854539" cy="37902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dirty="0" smtClean="0"/>
              <a:t>For practicing </a:t>
            </a:r>
            <a:r>
              <a:rPr lang="en-US" b="1" dirty="0"/>
              <a:t>lawyers who aspire to partnership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b="1" dirty="0"/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Personal productivity</a:t>
            </a:r>
            <a:endParaRPr lang="en-CA" dirty="0"/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Influencing skills</a:t>
            </a:r>
            <a:endParaRPr lang="en-CA" dirty="0"/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Communication strategies</a:t>
            </a:r>
            <a:endParaRPr lang="en-CA" dirty="0"/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/>
              <a:t>EQ assessment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sz="1600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sz="1600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/>
              <a:t>2 Days:  </a:t>
            </a:r>
            <a:r>
              <a:rPr lang="en-CA" b="1" dirty="0" smtClean="0"/>
              <a:t>April at Rotman</a:t>
            </a:r>
            <a:endParaRPr lang="en-CA" b="1" dirty="0"/>
          </a:p>
        </p:txBody>
      </p:sp>
      <p:sp>
        <p:nvSpPr>
          <p:cNvPr id="14" name="Rectangle 13"/>
          <p:cNvSpPr/>
          <p:nvPr/>
        </p:nvSpPr>
        <p:spPr>
          <a:xfrm>
            <a:off x="7968208" y="1200149"/>
            <a:ext cx="3854539" cy="4260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Women Lawyers</a:t>
            </a:r>
            <a:endParaRPr lang="en-CA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166257" y="1201670"/>
            <a:ext cx="3697495" cy="4643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Leadership in Administration</a:t>
            </a:r>
            <a:endParaRPr lang="en-CA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5347" y="1793388"/>
            <a:ext cx="3678405" cy="37487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/>
              <a:t>For </a:t>
            </a:r>
            <a:r>
              <a:rPr lang="en-CA" b="1" dirty="0" smtClean="0"/>
              <a:t>administrative professionals seeking administrative excellence</a:t>
            </a:r>
            <a:endParaRPr lang="en-CA" b="1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/>
              <a:t> 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Personal productivity</a:t>
            </a:r>
            <a:endParaRPr lang="en-CA" dirty="0"/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Influencing skills</a:t>
            </a:r>
            <a:endParaRPr lang="en-CA" dirty="0"/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Communication strategies</a:t>
            </a:r>
            <a:endParaRPr lang="en-CA" dirty="0"/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/>
              <a:t>EQ assessment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/>
              <a:t>2 Days: </a:t>
            </a:r>
            <a:r>
              <a:rPr lang="en-CA" b="1" dirty="0" smtClean="0"/>
              <a:t>Oct 16 - 17 at Rotman</a:t>
            </a:r>
            <a:endParaRPr lang="en-CA" b="1" dirty="0"/>
          </a:p>
        </p:txBody>
      </p:sp>
      <p:sp>
        <p:nvSpPr>
          <p:cNvPr id="23" name="Rectangle 22"/>
          <p:cNvSpPr/>
          <p:nvPr/>
        </p:nvSpPr>
        <p:spPr>
          <a:xfrm>
            <a:off x="3982681" y="1200149"/>
            <a:ext cx="3841511" cy="4643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Excellence in Administration</a:t>
            </a:r>
            <a:endParaRPr lang="en-CA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07768" y="1793388"/>
            <a:ext cx="3844395" cy="37718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/>
              <a:t>For </a:t>
            </a:r>
            <a:r>
              <a:rPr lang="en-CA" b="1" dirty="0" smtClean="0"/>
              <a:t>administrative professionals to </a:t>
            </a:r>
            <a:r>
              <a:rPr lang="en-US" b="1" dirty="0" smtClean="0"/>
              <a:t>achieve </a:t>
            </a:r>
            <a:r>
              <a:rPr lang="en-US" b="1" dirty="0"/>
              <a:t>and maintain superior administrative </a:t>
            </a:r>
            <a:r>
              <a:rPr lang="en-US" b="1" dirty="0" smtClean="0"/>
              <a:t>performance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dirty="0" smtClean="0"/>
          </a:p>
          <a:p>
            <a:pPr marL="28575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Mindfulness </a:t>
            </a:r>
            <a:r>
              <a:rPr lang="en-CA" dirty="0"/>
              <a:t>and Emotional </a:t>
            </a:r>
            <a:r>
              <a:rPr lang="en-CA" dirty="0" smtClean="0"/>
              <a:t>Intelligence</a:t>
            </a:r>
          </a:p>
          <a:p>
            <a:pPr marL="28575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/>
              <a:t>Negotiating As A </a:t>
            </a:r>
            <a:r>
              <a:rPr lang="en-CA" dirty="0" smtClean="0"/>
              <a:t>Leader</a:t>
            </a:r>
          </a:p>
          <a:p>
            <a:pPr marL="28575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/>
              <a:t>Leadership </a:t>
            </a:r>
            <a:r>
              <a:rPr lang="en-CA" dirty="0" smtClean="0"/>
              <a:t>Presence</a:t>
            </a:r>
          </a:p>
          <a:p>
            <a:pPr marL="28575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Decision-Making</a:t>
            </a:r>
            <a:endParaRPr lang="en-CA" sz="2000" dirty="0" smtClean="0"/>
          </a:p>
          <a:p>
            <a:pPr marL="28575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sz="2000" b="1" dirty="0" smtClean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b="1" dirty="0"/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 smtClean="0"/>
              <a:t>2 </a:t>
            </a:r>
            <a:r>
              <a:rPr lang="en-CA" b="1" dirty="0"/>
              <a:t>Days: </a:t>
            </a:r>
            <a:r>
              <a:rPr lang="en-CA" b="1" dirty="0" smtClean="0"/>
              <a:t>June 4 - 5 at Rotman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382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335360" y="2708920"/>
            <a:ext cx="10363200" cy="936105"/>
          </a:xfrm>
        </p:spPr>
        <p:txBody>
          <a:bodyPr anchor="b"/>
          <a:lstStyle/>
          <a:p>
            <a:r>
              <a:rPr lang="en-US" dirty="0" smtClean="0">
                <a:latin typeface="AvenirNext LT Pro Medium" panose="020B0604020202020204" pitchFamily="34" charset="0"/>
              </a:rPr>
              <a:t>Filling the female talent pipeline</a:t>
            </a:r>
            <a:endParaRPr lang="en-US" dirty="0">
              <a:latin typeface="AvenirNext LT Pro Medium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May 9, 2019   Linda Torry</a:t>
            </a:r>
            <a:endParaRPr lang="en-US" sz="1400" b="1" dirty="0">
              <a:solidFill>
                <a:schemeClr val="bg1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Medium" panose="020B0604020202020204" pitchFamily="34" charset="0"/>
              </a:rPr>
              <a:t>Pool of Workforce Returnees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426C034-8FC6-4EBB-9E78-115944A90A69}" type="datetime4">
              <a:rPr lang="en-CA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2019</a:t>
            </a:fld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Prepared by </a:t>
            </a:r>
            <a:r>
              <a:rPr lang="en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Torry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10823376" cy="505690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Boston Consulting Group</a:t>
            </a:r>
          </a:p>
          <a:p>
            <a:r>
              <a:rPr lang="en-US" sz="2600" b="1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Two Groups you Can’t Ignore (but Probably Do) in the War for Talent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By Matt </a:t>
            </a:r>
            <a:r>
              <a:rPr lang="en-US" sz="1200" dirty="0" err="1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Krentz</a:t>
            </a:r>
            <a:r>
              <a:rPr lang="en-US" sz="12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, Jenn Garcia-Alonso, Frances Brooks </a:t>
            </a:r>
            <a:r>
              <a:rPr lang="en-US" sz="1200" dirty="0" err="1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Taplett</a:t>
            </a:r>
            <a:r>
              <a:rPr lang="en-US" sz="12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, and Susie </a:t>
            </a:r>
            <a:r>
              <a:rPr lang="en-US" sz="1200" dirty="0" err="1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Grehl</a:t>
            </a:r>
            <a:endParaRPr lang="en-US" sz="1200" dirty="0" smtClean="0">
              <a:solidFill>
                <a:schemeClr val="tx1"/>
              </a:solidFill>
              <a:latin typeface="AvenirNext LT Pro Regular" panose="020B0504020202020204" pitchFamily="34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Workforce Returnees are: people who left the workforce for various reasons and are ready to resume their careers</a:t>
            </a:r>
          </a:p>
          <a:p>
            <a:r>
              <a:rPr lang="en-US" sz="21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This talent pool is increasing because of the nature of work.</a:t>
            </a:r>
            <a:r>
              <a:rPr lang="en-US" sz="26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 </a:t>
            </a:r>
          </a:p>
          <a:p>
            <a:r>
              <a:rPr lang="en-US" sz="21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Opting to step off the career track </a:t>
            </a:r>
          </a:p>
          <a:p>
            <a:pPr marL="635000" lvl="1" indent="-177800" algn="l" defTabSz="457200">
              <a:lnSpc>
                <a:spcPct val="110000"/>
              </a:lnSpc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Family responsibilities</a:t>
            </a:r>
          </a:p>
          <a:p>
            <a:pPr marL="635000" lvl="1" indent="-177800" algn="l" defTabSz="457200">
              <a:lnSpc>
                <a:spcPct val="110000"/>
              </a:lnSpc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Non-work reasons, like travel</a:t>
            </a:r>
          </a:p>
          <a:p>
            <a:pPr marL="635000" lvl="1" indent="-177800" algn="l" defTabSz="457200">
              <a:lnSpc>
                <a:spcPct val="110000"/>
              </a:lnSpc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Not a reflection of lower ambitions</a:t>
            </a:r>
          </a:p>
          <a:p>
            <a:pPr marL="635000" lvl="1" indent="-177800" algn="l" defTabSz="457200">
              <a:lnSpc>
                <a:spcPct val="110000"/>
              </a:lnSpc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Busy, complicated lives with priorities that change over time</a:t>
            </a:r>
          </a:p>
          <a:p>
            <a:endParaRPr lang="en-US" sz="2600" dirty="0">
              <a:solidFill>
                <a:schemeClr val="tx1"/>
              </a:solidFill>
              <a:latin typeface="AvenirNext LT Pro Regular" panose="020B0504020202020204" pitchFamily="34" charset="0"/>
            </a:endParaRPr>
          </a:p>
          <a:p>
            <a:endParaRPr lang="en-US" sz="2600" dirty="0" smtClean="0">
              <a:solidFill>
                <a:schemeClr val="tx1"/>
              </a:solidFill>
              <a:latin typeface="AvenirNext LT Pro Regular" panose="020B0504020202020204" pitchFamily="34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AvenirNext LT Pro Regular" panose="020B0504020202020204" pitchFamily="34" charset="0"/>
            </a:endParaRPr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09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Regular" panose="020B0504020202020204" pitchFamily="34" charset="0"/>
              </a:rPr>
              <a:t>Skills Developed During Time Away</a:t>
            </a:r>
            <a:endParaRPr lang="en-CA" sz="4000" dirty="0">
              <a:latin typeface="AvenirNext LT Pro Regular" panose="020B05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426C034-8FC6-4EBB-9E78-115944A90A69}" type="datetime4">
              <a:rPr lang="en-CA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2019</a:t>
            </a:fld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Prepared by </a:t>
            </a:r>
            <a:r>
              <a:rPr lang="en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Torry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10823376" cy="5056909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 smtClean="0"/>
          </a:p>
          <a:p>
            <a:pPr lvl="1"/>
            <a:endParaRPr lang="en-US" sz="900" dirty="0" smtClean="0"/>
          </a:p>
          <a:p>
            <a:pPr lvl="1"/>
            <a:endParaRPr lang="en-US" sz="900" dirty="0" smtClean="0"/>
          </a:p>
          <a:p>
            <a:pPr lvl="1"/>
            <a:endParaRPr lang="en-US" sz="900" dirty="0"/>
          </a:p>
          <a:p>
            <a:pPr lvl="1"/>
            <a:endParaRPr lang="en-US" sz="900" dirty="0" smtClean="0"/>
          </a:p>
          <a:p>
            <a:pPr lvl="1"/>
            <a:endParaRPr lang="en-US" sz="900" dirty="0" smtClean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51384" y="1097678"/>
            <a:ext cx="109452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 indent="-177800" defTabSz="457200">
              <a:lnSpc>
                <a:spcPct val="150000"/>
              </a:lnSpc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Leadership</a:t>
            </a:r>
          </a:p>
          <a:p>
            <a:pPr marL="635000" lvl="1" indent="-177800" defTabSz="457200">
              <a:lnSpc>
                <a:spcPct val="150000"/>
              </a:lnSpc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Crisis </a:t>
            </a:r>
            <a:r>
              <a:rPr lang="en-CA" sz="30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635000" lvl="1" indent="-177800" defTabSz="457200">
              <a:lnSpc>
                <a:spcPct val="150000"/>
              </a:lnSpc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Negotiating</a:t>
            </a:r>
            <a:endParaRPr lang="en-CA" sz="30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635000" lvl="1" indent="-177800" defTabSz="457200">
              <a:lnSpc>
                <a:spcPct val="150000"/>
              </a:lnSpc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Time management</a:t>
            </a:r>
          </a:p>
          <a:p>
            <a:pPr marL="635000" lvl="1" indent="-177800" defTabSz="457200">
              <a:lnSpc>
                <a:spcPct val="150000"/>
              </a:lnSpc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Prioritizing</a:t>
            </a:r>
            <a:endParaRPr lang="en-CA" sz="30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635000" lvl="1" indent="-177800" defTabSz="457200">
              <a:lnSpc>
                <a:spcPct val="150000"/>
              </a:lnSpc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Continuous learning of </a:t>
            </a:r>
            <a:r>
              <a:rPr lang="en-CA" sz="30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new </a:t>
            </a: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0530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Medium" panose="020B0604020202020204" pitchFamily="34" charset="0"/>
              </a:rPr>
              <a:t/>
            </a:r>
            <a:br>
              <a:rPr lang="en-CA" sz="4000" dirty="0" smtClean="0">
                <a:latin typeface="AvenirNext LT Pro Medium" panose="020B0604020202020204" pitchFamily="34" charset="0"/>
              </a:rPr>
            </a:br>
            <a:r>
              <a:rPr lang="en-US" sz="4000" dirty="0" smtClean="0">
                <a:latin typeface="AvenirNext LT Pro Medium" panose="020B0604020202020204" pitchFamily="34" charset="0"/>
              </a:rPr>
              <a:t>How </a:t>
            </a:r>
            <a:r>
              <a:rPr lang="en-US" sz="4000" dirty="0">
                <a:latin typeface="AvenirNext LT Pro Medium" panose="020B0604020202020204" pitchFamily="34" charset="0"/>
              </a:rPr>
              <a:t>Access this Talent Pool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426C034-8FC6-4EBB-9E78-115944A90A69}" type="datetime4">
              <a:rPr lang="en-CA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2019</a:t>
            </a:fld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Prepared by </a:t>
            </a:r>
            <a:r>
              <a:rPr lang="en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Torry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10823376" cy="5056909"/>
          </a:xfrm>
        </p:spPr>
        <p:txBody>
          <a:bodyPr>
            <a:normAutofit/>
          </a:bodyPr>
          <a:lstStyle/>
          <a:p>
            <a:pPr marL="635000" lvl="1" indent="-177800" algn="l" defTabSz="457200">
              <a:lnSpc>
                <a:spcPct val="150000"/>
              </a:lnSpc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Develop </a:t>
            </a: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a returner program to invite women to apply</a:t>
            </a:r>
          </a:p>
          <a:p>
            <a:pPr marL="635000" lvl="1" indent="-177800" algn="l" defTabSz="457200">
              <a:lnSpc>
                <a:spcPct val="150000"/>
              </a:lnSpc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Create a mentorship program and flexible work options</a:t>
            </a:r>
          </a:p>
          <a:p>
            <a:pPr marL="635000" lvl="1" indent="-177800" algn="l" defTabSz="457200">
              <a:lnSpc>
                <a:spcPct val="150000"/>
              </a:lnSpc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Partner with </a:t>
            </a: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Rotman Back to Work program and conference</a:t>
            </a:r>
          </a:p>
          <a:p>
            <a:endParaRPr lang="en-US" sz="2600" dirty="0" smtClean="0">
              <a:solidFill>
                <a:schemeClr val="tx1"/>
              </a:solidFill>
              <a:latin typeface="AvenirNext LT Pro Regular" panose="020B0504020202020204" pitchFamily="34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AvenirNext LT Pro Regular" panose="020B0504020202020204" pitchFamily="34" charset="0"/>
            </a:endParaRPr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5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Medium" panose="020B0604020202020204" pitchFamily="34" charset="0"/>
              </a:rPr>
              <a:t>Rotman Back </a:t>
            </a:r>
            <a:r>
              <a:rPr lang="en-CA" sz="4000" dirty="0">
                <a:latin typeface="AvenirNext LT Pro Medium" panose="020B0604020202020204" pitchFamily="34" charset="0"/>
              </a:rPr>
              <a:t>to </a:t>
            </a:r>
            <a:r>
              <a:rPr lang="en-CA" sz="4000" dirty="0" smtClean="0">
                <a:latin typeface="AvenirNext LT Pro Medium" panose="020B0604020202020204" pitchFamily="34" charset="0"/>
              </a:rPr>
              <a:t>Work Program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426C034-8FC6-4EBB-9E78-115944A90A69}" type="datetime4">
              <a:rPr lang="en-CA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2019</a:t>
            </a:fld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Prepared by </a:t>
            </a:r>
            <a:r>
              <a:rPr lang="en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Torry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10823376" cy="5056909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51384" y="1097678"/>
            <a:ext cx="10945216" cy="414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Career re-entry support for </a:t>
            </a:r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up to 35 women per year who </a:t>
            </a:r>
            <a:r>
              <a:rPr lang="en-CA" sz="30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have been out of </a:t>
            </a:r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the paid workforce </a:t>
            </a:r>
            <a:r>
              <a:rPr lang="en-CA" sz="30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for a minimum of </a:t>
            </a:r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/>
            </a:r>
            <a:b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</a:br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18 </a:t>
            </a:r>
            <a:r>
              <a:rPr lang="en-CA" sz="30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months</a:t>
            </a:r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. </a:t>
            </a:r>
            <a:endParaRPr lang="en-CA" sz="900" dirty="0" smtClean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endParaRPr lang="en-CA" sz="900" dirty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Includes </a:t>
            </a:r>
            <a:r>
              <a:rPr lang="en-CA" sz="30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select women without Canadian work experience</a:t>
            </a:r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.</a:t>
            </a:r>
            <a:r>
              <a:rPr lang="en-CA" sz="9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/>
            </a:r>
            <a:br>
              <a:rPr lang="en-CA" sz="9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</a:br>
            <a:endParaRPr lang="en-CA" sz="900" dirty="0" smtClean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Participant Profile:</a:t>
            </a:r>
          </a:p>
          <a:p>
            <a:endParaRPr lang="en-CA" sz="900" dirty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2400" dirty="0" err="1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Avg</a:t>
            </a:r>
            <a:r>
              <a:rPr lang="en-CA" sz="24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 of 8.5 years work experience and </a:t>
            </a:r>
            <a:r>
              <a:rPr lang="en-CA" sz="2400" dirty="0" err="1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avg</a:t>
            </a:r>
            <a:r>
              <a:rPr lang="en-CA" sz="24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 break of 8 years</a:t>
            </a: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24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Must have university degree, 40</a:t>
            </a:r>
            <a:r>
              <a:rPr lang="en-CA" sz="24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% </a:t>
            </a:r>
            <a:r>
              <a:rPr lang="en-CA" sz="24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have </a:t>
            </a:r>
            <a:r>
              <a:rPr lang="en-CA" sz="24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advanced degrees</a:t>
            </a: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Learning agility and desire to </a:t>
            </a:r>
            <a:r>
              <a:rPr lang="en-CA" sz="24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return</a:t>
            </a:r>
            <a:endParaRPr lang="en-CA" sz="24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50438" y="332656"/>
            <a:ext cx="9601067" cy="563564"/>
          </a:xfrm>
        </p:spPr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Regular" panose="020B0504020202020204" pitchFamily="34" charset="0"/>
              </a:rPr>
              <a:t>Corporate Involvement in Back to Work</a:t>
            </a:r>
            <a:endParaRPr lang="en-US" sz="4000" dirty="0">
              <a:latin typeface="AvenirNext LT Pro Regular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8EF-990F-4F0E-9DC6-BB240A04753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4"/>
          </p:nvPr>
        </p:nvSpPr>
        <p:spPr>
          <a:xfrm>
            <a:off x="335495" y="1124744"/>
            <a:ext cx="11516853" cy="4752528"/>
          </a:xfrm>
        </p:spPr>
        <p:txBody>
          <a:bodyPr/>
          <a:lstStyle/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Opportunity </a:t>
            </a:r>
            <a:r>
              <a:rPr lang="en-US" sz="32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to connect with motivated </a:t>
            </a:r>
            <a:r>
              <a:rPr lang="en-US" sz="32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talent</a:t>
            </a:r>
            <a:endParaRPr lang="en-US" sz="3200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defTabSz="457200"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2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7 </a:t>
            </a:r>
            <a:r>
              <a:rPr lang="en-CA" sz="32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In Class Days over 3 months</a:t>
            </a:r>
          </a:p>
          <a:p>
            <a:pPr defTabSz="457200"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2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Companies define a team project to be delivered within a 2 month time frame by program participants</a:t>
            </a:r>
            <a:endParaRPr lang="en-CA" sz="3200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defTabSz="457200"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2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Several opportunities </a:t>
            </a:r>
            <a:r>
              <a:rPr lang="en-CA" sz="32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to connect with </a:t>
            </a:r>
            <a:r>
              <a:rPr lang="en-CA" sz="32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program participants</a:t>
            </a:r>
            <a:endParaRPr lang="en-CA" sz="3200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defTabSz="457200"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2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Post </a:t>
            </a:r>
            <a:r>
              <a:rPr lang="en-CA" sz="32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program updated resumes </a:t>
            </a:r>
            <a:r>
              <a:rPr lang="en-CA" sz="32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provided to participating companies</a:t>
            </a:r>
            <a:endParaRPr lang="en-CA" sz="3200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US" sz="3000" b="1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endParaRPr lang="en-US" dirty="0"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CA" sz="4000" dirty="0">
                <a:latin typeface="AvenirNext LT Pro Regular" panose="020B0504020202020204" pitchFamily="34" charset="0"/>
              </a:rPr>
              <a:t>Back to </a:t>
            </a:r>
            <a:r>
              <a:rPr lang="en-CA" sz="4000" dirty="0" smtClean="0">
                <a:latin typeface="AvenirNext LT Pro Regular" panose="020B0504020202020204" pitchFamily="34" charset="0"/>
              </a:rPr>
              <a:t>Work Framework</a:t>
            </a:r>
            <a:endParaRPr lang="en-US" sz="4000" dirty="0">
              <a:latin typeface="AvenirNext LT Pro Regular" panose="020B05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335360" y="1200150"/>
            <a:ext cx="10823575" cy="505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P</a:t>
            </a:r>
            <a:r>
              <a:rPr lang="en-US" sz="30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repares </a:t>
            </a:r>
            <a:r>
              <a:rPr lang="en-US" sz="30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women to return to their career’s with:</a:t>
            </a:r>
          </a:p>
          <a:p>
            <a:pPr marL="177800" indent="-17780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Increased level of confidence and feelings of empowerment</a:t>
            </a:r>
          </a:p>
          <a:p>
            <a:pPr marL="177800" indent="-17780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Better sense of career direction</a:t>
            </a:r>
          </a:p>
          <a:p>
            <a:pPr marL="177800" indent="-17780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Increased awareness or present employment context</a:t>
            </a:r>
          </a:p>
          <a:p>
            <a:pPr marL="177800" indent="-17780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Deeper understanding of their own strengths and the kind of work that they want to do</a:t>
            </a:r>
          </a:p>
          <a:p>
            <a:pPr marL="177800" indent="-17780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Stressful time of transition. Being with other women going through the same thing is an invaluable resource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426C034-8FC6-4EBB-9E78-115944A90A69}" type="datetime4">
              <a:rPr lang="en-CA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2019</a:t>
            </a:fld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Prepared by </a:t>
            </a:r>
            <a:r>
              <a:rPr lang="en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Torry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88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551384" y="2420889"/>
            <a:ext cx="10363200" cy="2088232"/>
          </a:xfrm>
        </p:spPr>
        <p:txBody>
          <a:bodyPr anchor="b"/>
          <a:lstStyle/>
          <a:p>
            <a:r>
              <a:rPr lang="en-US" dirty="0" smtClean="0">
                <a:latin typeface="AvenirNext LT Pro Medium" panose="020B0604020202020204" pitchFamily="34" charset="0"/>
              </a:rPr>
              <a:t>Filling the Female Talent Pipeline: How to support women in the advancement of their careers</a:t>
            </a:r>
            <a:endParaRPr lang="en-US" dirty="0">
              <a:latin typeface="AvenirNext LT Pro Medium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May 9, 2019   Linda Torry</a:t>
            </a:r>
            <a:endParaRPr lang="en-US" sz="1400" b="1" dirty="0">
              <a:solidFill>
                <a:schemeClr val="bg1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CA" sz="4000" dirty="0">
                <a:latin typeface="AvenirNext LT Pro Medium" panose="020B0604020202020204" pitchFamily="34" charset="0"/>
              </a:rPr>
              <a:t>Back to </a:t>
            </a:r>
            <a:r>
              <a:rPr lang="en-CA" sz="4000" dirty="0" smtClean="0">
                <a:latin typeface="AvenirNext LT Pro Medium" panose="020B0604020202020204" pitchFamily="34" charset="0"/>
              </a:rPr>
              <a:t>Work Track Record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10823376" cy="5056909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479376" y="1156679"/>
            <a:ext cx="11161240" cy="340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Program </a:t>
            </a:r>
            <a:r>
              <a:rPr lang="en-CA" sz="30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launched in </a:t>
            </a:r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2010 with founding sponsor, </a:t>
            </a:r>
            <a:r>
              <a:rPr lang="en-CA" sz="30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TD </a:t>
            </a:r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Bank</a:t>
            </a:r>
            <a:endParaRPr lang="en-CA" sz="900" dirty="0" smtClean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endParaRPr lang="en-CA" sz="900" dirty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9 </a:t>
            </a:r>
            <a:r>
              <a:rPr lang="en-CA" sz="30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Cohorts to date</a:t>
            </a:r>
            <a:r>
              <a:rPr lang="en-CA" sz="9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9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Over 1000 </a:t>
            </a: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applicants</a:t>
            </a:r>
            <a:endParaRPr lang="en-CA" sz="9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9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35 </a:t>
            </a: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spots </a:t>
            </a:r>
            <a:r>
              <a:rPr lang="en-CA" sz="30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available per offering</a:t>
            </a:r>
            <a:endParaRPr lang="en-CA" sz="9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9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7800" indent="-177800" defTabSz="457200">
              <a:spcBef>
                <a:spcPct val="20000"/>
              </a:spcBef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Unique </a:t>
            </a:r>
            <a:r>
              <a:rPr lang="en-CA" sz="3000" dirty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partnership with sponsors </a:t>
            </a: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critical</a:t>
            </a:r>
            <a:endParaRPr lang="en-CA" sz="30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CA" sz="4000" dirty="0">
                <a:latin typeface="AvenirNext LT Pro Regular" panose="020B0504020202020204" pitchFamily="34" charset="0"/>
              </a:rPr>
              <a:t>Back to Work</a:t>
            </a:r>
            <a:endParaRPr lang="en-US" sz="4000" dirty="0">
              <a:latin typeface="AvenirNext LT Pro Regular" panose="020B05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426C034-8FC6-4EBB-9E78-115944A90A69}" type="datetime4">
              <a:rPr lang="en-CA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2019</a:t>
            </a:fld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Prepared by </a:t>
            </a:r>
            <a:r>
              <a:rPr lang="en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Torry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9377" y="1490328"/>
            <a:ext cx="10823376" cy="4340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Success Stories</a:t>
            </a:r>
            <a:endParaRPr lang="en-US" sz="3000" dirty="0">
              <a:solidFill>
                <a:schemeClr val="tx1"/>
              </a:solidFill>
              <a:latin typeface="AvenirNext LT Pro Regular" panose="020B05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" y="3268407"/>
            <a:ext cx="5412213" cy="2832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248" y="1539663"/>
            <a:ext cx="10770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18 year gap, lawyer, Counsel @TD</a:t>
            </a:r>
          </a:p>
          <a:p>
            <a:endParaRPr lang="en-US" sz="900" dirty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9 year gap, data scientist, Program Manager @Cancer Care Ontario</a:t>
            </a:r>
            <a:endParaRPr lang="en-US" sz="900" dirty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venirNext LT Pro Regular" panose="020B0504020202020204" pitchFamily="34" charset="0"/>
                <a:cs typeface="Arial" panose="020B0604020202020204" pitchFamily="34" charset="0"/>
              </a:rPr>
              <a:t>10 year gap, PhD scientist in Silicon Valley, Operational Risk @ TD</a:t>
            </a:r>
          </a:p>
        </p:txBody>
      </p:sp>
    </p:spTree>
    <p:extLst>
      <p:ext uri="{BB962C8B-B14F-4D97-AF65-F5344CB8AC3E}">
        <p14:creationId xmlns:p14="http://schemas.microsoft.com/office/powerpoint/2010/main" val="3083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875681"/>
            <a:ext cx="4544127" cy="2378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89" y="3573016"/>
            <a:ext cx="4756185" cy="2378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573016"/>
            <a:ext cx="4544127" cy="2378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89" y="764704"/>
            <a:ext cx="4756185" cy="24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CA" sz="4000" dirty="0">
                <a:latin typeface="AvenirNext LT Pro Medium" panose="020B0604020202020204" pitchFamily="34" charset="0"/>
              </a:rPr>
              <a:t>Back to </a:t>
            </a:r>
            <a:r>
              <a:rPr lang="en-CA" sz="4000" dirty="0" smtClean="0">
                <a:latin typeface="AvenirNext LT Pro Medium" panose="020B0604020202020204" pitchFamily="34" charset="0"/>
              </a:rPr>
              <a:t>Work Conference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10823376" cy="5056909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479377" y="1268760"/>
            <a:ext cx="1116124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 smtClean="0">
                <a:latin typeface="AvenirNext LT Pro Regular" panose="020B0504020202020204" pitchFamily="34" charset="0"/>
                <a:cs typeface="Arial" panose="020B0604020202020204" pitchFamily="34" charset="0"/>
              </a:rPr>
              <a:t>Canada’s first conference for professionals returning to their careers, April 25, 2019 at Rotman</a:t>
            </a:r>
            <a:endParaRPr lang="en-CA" sz="900" dirty="0" smtClean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endParaRPr lang="en-CA" sz="900" dirty="0"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Learn what it takes to return to the workforce after an extended </a:t>
            </a:r>
            <a:r>
              <a:rPr lang="en-US" sz="2600" dirty="0" smtClean="0"/>
              <a:t>leave</a:t>
            </a:r>
          </a:p>
          <a:p>
            <a:pPr marL="285750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Talks </a:t>
            </a:r>
            <a:r>
              <a:rPr lang="en-US" sz="2600" dirty="0"/>
              <a:t>from </a:t>
            </a:r>
            <a:r>
              <a:rPr lang="en-US" sz="2600" dirty="0" smtClean="0"/>
              <a:t>Experts </a:t>
            </a:r>
            <a:r>
              <a:rPr lang="en-US" sz="2600" dirty="0"/>
              <a:t>in their fields on</a:t>
            </a:r>
          </a:p>
          <a:p>
            <a:pPr marL="742950" lvl="1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 </a:t>
            </a:r>
            <a:r>
              <a:rPr lang="en-US" dirty="0" smtClean="0"/>
              <a:t>Effectively</a:t>
            </a:r>
          </a:p>
          <a:p>
            <a:pPr marL="742950" lvl="1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Importance of </a:t>
            </a:r>
            <a:r>
              <a:rPr lang="en-US" dirty="0" smtClean="0"/>
              <a:t>LinkedIn</a:t>
            </a:r>
            <a:endParaRPr lang="en-US" dirty="0"/>
          </a:p>
          <a:p>
            <a:pPr marL="742950" lvl="1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r>
              <a:rPr lang="en-US" dirty="0"/>
              <a:t>Building your Personal </a:t>
            </a:r>
            <a:r>
              <a:rPr lang="en-US" dirty="0" smtClean="0"/>
              <a:t>Brand</a:t>
            </a:r>
          </a:p>
          <a:p>
            <a:pPr marL="742950" lvl="1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Negotiating </a:t>
            </a:r>
            <a:r>
              <a:rPr lang="en-US" dirty="0"/>
              <a:t>the Job </a:t>
            </a:r>
            <a:r>
              <a:rPr lang="en-US" dirty="0" smtClean="0"/>
              <a:t>Offer</a:t>
            </a:r>
          </a:p>
          <a:p>
            <a:pPr lvl="1">
              <a:buClr>
                <a:srgbClr val="ED037C"/>
              </a:buClr>
            </a:pPr>
            <a:endParaRPr lang="en-US" dirty="0"/>
          </a:p>
          <a:p>
            <a:pPr marL="285750" lvl="0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Women who have successfully relaunched their </a:t>
            </a:r>
            <a:r>
              <a:rPr lang="en-US" sz="2600" dirty="0" smtClean="0"/>
              <a:t>careers</a:t>
            </a:r>
            <a:endParaRPr lang="en-CA" sz="26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endParaRPr lang="en-CA" sz="9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endParaRPr lang="en-CA" sz="900" dirty="0">
              <a:solidFill>
                <a:prstClr val="black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ED037C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Connect </a:t>
            </a:r>
            <a:r>
              <a:rPr lang="en-US" sz="2600" dirty="0"/>
              <a:t>with potential </a:t>
            </a:r>
            <a:r>
              <a:rPr lang="en-US" sz="2600" dirty="0" smtClean="0"/>
              <a:t>employers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440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3352" y="2708920"/>
            <a:ext cx="11521280" cy="1211636"/>
          </a:xfrm>
        </p:spPr>
        <p:txBody>
          <a:bodyPr>
            <a:noAutofit/>
          </a:bodyPr>
          <a:lstStyle/>
          <a:p>
            <a:pPr algn="ctr"/>
            <a:r>
              <a:rPr lang="en-CA" sz="6000" dirty="0" smtClean="0"/>
              <a:t>Thank You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5865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50438" y="332656"/>
            <a:ext cx="9601067" cy="563564"/>
          </a:xfrm>
        </p:spPr>
        <p:txBody>
          <a:bodyPr anchor="b">
            <a:noAutofit/>
          </a:bodyPr>
          <a:lstStyle/>
          <a:p>
            <a:r>
              <a:rPr lang="en-CA" sz="4000" dirty="0">
                <a:latin typeface="AvenirNext LT Pro Medium" panose="020B0604020202020204" pitchFamily="34" charset="0"/>
              </a:rPr>
              <a:t>About the Initiative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8EF-990F-4F0E-9DC6-BB240A04753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4"/>
          </p:nvPr>
        </p:nvSpPr>
        <p:spPr>
          <a:xfrm>
            <a:off x="335495" y="1484784"/>
            <a:ext cx="11516853" cy="4752528"/>
          </a:xfrm>
        </p:spPr>
        <p:txBody>
          <a:bodyPr/>
          <a:lstStyle/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prstClr val="black"/>
                </a:solidFill>
                <a:latin typeface="AvenirNext LT Pro Medium" panose="020B0604020202020204" pitchFamily="34" charset="0"/>
              </a:rPr>
              <a:t>Championing </a:t>
            </a:r>
            <a:r>
              <a:rPr lang="en-US" sz="3000" b="1" dirty="0">
                <a:solidFill>
                  <a:prstClr val="black"/>
                </a:solidFill>
                <a:latin typeface="AvenirNext LT Pro Medium" panose="020B0604020202020204" pitchFamily="34" charset="0"/>
              </a:rPr>
              <a:t>progress in gender diversity since 2008</a:t>
            </a:r>
          </a:p>
          <a:p>
            <a:pPr lvl="1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Rotman is the only </a:t>
            </a: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business school in Canada with a dedicated Initiative for Women in </a:t>
            </a: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Business</a:t>
            </a:r>
          </a:p>
          <a:p>
            <a:pPr lvl="1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US" sz="30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marL="342900" lvl="1" indent="-34290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prstClr val="black"/>
                </a:solidFill>
                <a:latin typeface="AvenirNext LT Pro Medium" panose="020B0604020202020204" pitchFamily="34" charset="0"/>
              </a:rPr>
              <a:t>Building </a:t>
            </a:r>
            <a:r>
              <a:rPr lang="en-CA" sz="3000" b="1" dirty="0" smtClean="0">
                <a:solidFill>
                  <a:prstClr val="black"/>
                </a:solidFill>
                <a:latin typeface="AvenirNext LT Pro Medium" panose="020B0604020202020204" pitchFamily="34" charset="0"/>
              </a:rPr>
              <a:t>organizations’ </a:t>
            </a:r>
            <a:r>
              <a:rPr lang="en-CA" sz="3000" b="1" dirty="0">
                <a:solidFill>
                  <a:prstClr val="black"/>
                </a:solidFill>
                <a:latin typeface="AvenirNext LT Pro Medium" panose="020B0604020202020204" pitchFamily="34" charset="0"/>
              </a:rPr>
              <a:t>female talent </a:t>
            </a:r>
            <a:r>
              <a:rPr lang="en-CA" sz="3000" b="1" dirty="0" smtClean="0">
                <a:solidFill>
                  <a:prstClr val="black"/>
                </a:solidFill>
                <a:latin typeface="AvenirNext LT Pro Medium" panose="020B0604020202020204" pitchFamily="34" charset="0"/>
              </a:rPr>
              <a:t>pipelines </a:t>
            </a:r>
            <a:r>
              <a:rPr lang="en-CA" sz="3000" b="1" dirty="0">
                <a:solidFill>
                  <a:prstClr val="black"/>
                </a:solidFill>
                <a:latin typeface="AvenirNext LT Pro Medium" panose="020B0604020202020204" pitchFamily="34" charset="0"/>
              </a:rPr>
              <a:t>for leadership &amp; succession planning </a:t>
            </a:r>
          </a:p>
          <a:p>
            <a:pPr lvl="1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Leadership and professional development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50438" y="332656"/>
            <a:ext cx="9601067" cy="563564"/>
          </a:xfrm>
        </p:spPr>
        <p:txBody>
          <a:bodyPr anchor="b">
            <a:noAutofit/>
          </a:bodyPr>
          <a:lstStyle/>
          <a:p>
            <a:r>
              <a:rPr lang="en-CA" sz="4000" dirty="0">
                <a:latin typeface="AvenirNext LT Pro Medium" panose="020B0604020202020204" pitchFamily="34" charset="0"/>
              </a:rPr>
              <a:t>About the Initiative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8EF-990F-4F0E-9DC6-BB240A04753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4"/>
          </p:nvPr>
        </p:nvSpPr>
        <p:spPr>
          <a:xfrm>
            <a:off x="335495" y="1340768"/>
            <a:ext cx="11516853" cy="4752528"/>
          </a:xfrm>
        </p:spPr>
        <p:txBody>
          <a:bodyPr/>
          <a:lstStyle/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prstClr val="black"/>
                </a:solidFill>
                <a:latin typeface="AvenirNext LT Pro Medium" panose="020B0604020202020204" pitchFamily="34" charset="0"/>
              </a:rPr>
              <a:t>Building </a:t>
            </a:r>
            <a:r>
              <a:rPr lang="en-US" sz="3000" b="1" dirty="0">
                <a:solidFill>
                  <a:prstClr val="black"/>
                </a:solidFill>
                <a:latin typeface="AvenirNext LT Pro Medium" panose="020B0604020202020204" pitchFamily="34" charset="0"/>
              </a:rPr>
              <a:t>a community of business leaders exposed to themes in women leadership and diversity</a:t>
            </a:r>
          </a:p>
          <a:p>
            <a:pPr lvl="1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Women in Leadership speaker series &amp; networking events</a:t>
            </a:r>
            <a:endParaRPr lang="en-US" sz="1400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US" sz="1400" b="1" dirty="0" smtClean="0">
              <a:solidFill>
                <a:prstClr val="black"/>
              </a:solidFill>
              <a:latin typeface="AvenirNext LT Pro Medium" panose="020B06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prstClr val="black"/>
                </a:solidFill>
                <a:latin typeface="AvenirNext LT Pro Medium" panose="020B0604020202020204" pitchFamily="34" charset="0"/>
              </a:rPr>
              <a:t>Guiding businesses in diversity strategies </a:t>
            </a: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– member 30% Club Canada</a:t>
            </a:r>
            <a:endParaRPr lang="en-US" sz="14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prstClr val="black"/>
                </a:solidFill>
                <a:latin typeface="AvenirNext LT Pro Medium" panose="020B0604020202020204" pitchFamily="34" charset="0"/>
              </a:rPr>
              <a:t>Sharing expert points-of-view in media interviews</a:t>
            </a:r>
            <a:r>
              <a:rPr lang="en-US" sz="3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in Canada and around the world</a:t>
            </a:r>
          </a:p>
          <a:p>
            <a:pPr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200" dirty="0">
                <a:latin typeface="AvenirNext LT Pro Regular" panose="020B0504020202020204" pitchFamily="34" charset="0"/>
              </a:rPr>
              <a:t>10,400+ Twitter followers @</a:t>
            </a:r>
            <a:r>
              <a:rPr lang="en-US" sz="3200" dirty="0" err="1">
                <a:latin typeface="AvenirNext LT Pro Regular" panose="020B0504020202020204" pitchFamily="34" charset="0"/>
              </a:rPr>
              <a:t>RotmanWomen</a:t>
            </a:r>
            <a:endParaRPr lang="en-US" sz="3200" dirty="0"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30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US" sz="4000" dirty="0">
                <a:latin typeface="AvenirNext LT Pro Medium" panose="020B0604020202020204" pitchFamily="34" charset="0"/>
              </a:rPr>
              <a:t>Programming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426C034-8FC6-4EBB-9E78-115944A90A69}" type="datetime4">
              <a:rPr lang="en-CA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2019</a:t>
            </a:fld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Prepared by </a:t>
            </a:r>
            <a:r>
              <a:rPr lang="en-C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Torry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10823376" cy="50569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From the classroom to the boardroom, we offer specialty and professional development programs</a:t>
            </a:r>
            <a:br>
              <a:rPr lang="en-US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venirNext LT Pro Regular" panose="020B0504020202020204" pitchFamily="34" charset="0"/>
              </a:rPr>
              <a:t>for the ambitious: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84461" y="2132099"/>
            <a:ext cx="8600305" cy="3989456"/>
            <a:chOff x="1900865" y="1915850"/>
            <a:chExt cx="5040828" cy="2435956"/>
          </a:xfrm>
        </p:grpSpPr>
        <p:sp>
          <p:nvSpPr>
            <p:cNvPr id="17" name="Freeform 16"/>
            <p:cNvSpPr/>
            <p:nvPr/>
          </p:nvSpPr>
          <p:spPr>
            <a:xfrm>
              <a:off x="5083625" y="1935367"/>
              <a:ext cx="1215790" cy="1317279"/>
            </a:xfrm>
            <a:custGeom>
              <a:avLst/>
              <a:gdLst>
                <a:gd name="connsiteX0" fmla="*/ 0 w 1245678"/>
                <a:gd name="connsiteY0" fmla="*/ 541870 h 1083739"/>
                <a:gd name="connsiteX1" fmla="*/ 270935 w 1245678"/>
                <a:gd name="connsiteY1" fmla="*/ 0 h 1083739"/>
                <a:gd name="connsiteX2" fmla="*/ 974743 w 1245678"/>
                <a:gd name="connsiteY2" fmla="*/ 0 h 1083739"/>
                <a:gd name="connsiteX3" fmla="*/ 1245678 w 1245678"/>
                <a:gd name="connsiteY3" fmla="*/ 541870 h 1083739"/>
                <a:gd name="connsiteX4" fmla="*/ 974743 w 1245678"/>
                <a:gd name="connsiteY4" fmla="*/ 1083739 h 1083739"/>
                <a:gd name="connsiteX5" fmla="*/ 270935 w 1245678"/>
                <a:gd name="connsiteY5" fmla="*/ 1083739 h 1083739"/>
                <a:gd name="connsiteX6" fmla="*/ 0 w 1245678"/>
                <a:gd name="connsiteY6" fmla="*/ 541870 h 10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678" h="1083739">
                  <a:moveTo>
                    <a:pt x="622838" y="0"/>
                  </a:moveTo>
                  <a:lnTo>
                    <a:pt x="1245677" y="235714"/>
                  </a:lnTo>
                  <a:lnTo>
                    <a:pt x="1245677" y="848025"/>
                  </a:lnTo>
                  <a:lnTo>
                    <a:pt x="622838" y="1083739"/>
                  </a:lnTo>
                  <a:lnTo>
                    <a:pt x="1" y="848025"/>
                  </a:lnTo>
                  <a:lnTo>
                    <a:pt x="1" y="235714"/>
                  </a:lnTo>
                  <a:lnTo>
                    <a:pt x="622838" y="0"/>
                  </a:lnTo>
                  <a:close/>
                </a:path>
              </a:pathLst>
            </a:custGeom>
            <a:solidFill>
              <a:srgbClr val="00C2E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3" tIns="228409" rIns="203174" bIns="2284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AvenirNext LT Pro Regular" panose="020B0504020202020204" pitchFamily="34" charset="0"/>
                </a:rPr>
                <a:t>The Judy Project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AvenirNext LT Pro Regular" panose="020B0504020202020204" pitchFamily="34" charset="0"/>
                </a:rPr>
                <a:t>Senior Level to CEO</a:t>
              </a:r>
              <a:endParaRPr lang="en-US" sz="1600" kern="1200" dirty="0">
                <a:latin typeface="AvenirNext LT Pro Regular" panose="020B05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805612" y="1935367"/>
              <a:ext cx="1215790" cy="1317279"/>
            </a:xfrm>
            <a:custGeom>
              <a:avLst/>
              <a:gdLst>
                <a:gd name="connsiteX0" fmla="*/ 0 w 1245678"/>
                <a:gd name="connsiteY0" fmla="*/ 541870 h 1083739"/>
                <a:gd name="connsiteX1" fmla="*/ 270935 w 1245678"/>
                <a:gd name="connsiteY1" fmla="*/ 0 h 1083739"/>
                <a:gd name="connsiteX2" fmla="*/ 974743 w 1245678"/>
                <a:gd name="connsiteY2" fmla="*/ 0 h 1083739"/>
                <a:gd name="connsiteX3" fmla="*/ 1245678 w 1245678"/>
                <a:gd name="connsiteY3" fmla="*/ 541870 h 1083739"/>
                <a:gd name="connsiteX4" fmla="*/ 974743 w 1245678"/>
                <a:gd name="connsiteY4" fmla="*/ 1083739 h 1083739"/>
                <a:gd name="connsiteX5" fmla="*/ 270935 w 1245678"/>
                <a:gd name="connsiteY5" fmla="*/ 1083739 h 1083739"/>
                <a:gd name="connsiteX6" fmla="*/ 0 w 1245678"/>
                <a:gd name="connsiteY6" fmla="*/ 541870 h 10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678" h="1083739">
                  <a:moveTo>
                    <a:pt x="622838" y="0"/>
                  </a:moveTo>
                  <a:lnTo>
                    <a:pt x="1245677" y="235714"/>
                  </a:lnTo>
                  <a:lnTo>
                    <a:pt x="1245677" y="848025"/>
                  </a:lnTo>
                  <a:lnTo>
                    <a:pt x="622838" y="1083739"/>
                  </a:lnTo>
                  <a:lnTo>
                    <a:pt x="1" y="848025"/>
                  </a:lnTo>
                  <a:lnTo>
                    <a:pt x="1" y="235714"/>
                  </a:lnTo>
                  <a:lnTo>
                    <a:pt x="622838" y="0"/>
                  </a:lnTo>
                  <a:close/>
                </a:path>
              </a:pathLst>
            </a:custGeom>
            <a:solidFill>
              <a:srgbClr val="00C2E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3" tIns="228409" rIns="203174" bIns="228408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AvenirNext LT Pro Regular" panose="020B0504020202020204" pitchFamily="34" charset="0"/>
                </a:rPr>
                <a:t>Leadership Development for Women: </a:t>
              </a:r>
              <a:r>
                <a:rPr lang="en-US" sz="1600" dirty="0" smtClean="0">
                  <a:latin typeface="AvenirNext LT Pro Regular" panose="020B0504020202020204" pitchFamily="34" charset="0"/>
                </a:rPr>
                <a:t>Mid to Senior Level</a:t>
              </a:r>
              <a:endParaRPr lang="en-US" sz="1600" kern="1200" dirty="0">
                <a:latin typeface="AvenirNext LT Pro Regular" panose="020B05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28749" y="1915850"/>
              <a:ext cx="1215790" cy="1317279"/>
            </a:xfrm>
            <a:custGeom>
              <a:avLst/>
              <a:gdLst>
                <a:gd name="connsiteX0" fmla="*/ 0 w 1245678"/>
                <a:gd name="connsiteY0" fmla="*/ 541870 h 1083739"/>
                <a:gd name="connsiteX1" fmla="*/ 270935 w 1245678"/>
                <a:gd name="connsiteY1" fmla="*/ 0 h 1083739"/>
                <a:gd name="connsiteX2" fmla="*/ 974743 w 1245678"/>
                <a:gd name="connsiteY2" fmla="*/ 0 h 1083739"/>
                <a:gd name="connsiteX3" fmla="*/ 1245678 w 1245678"/>
                <a:gd name="connsiteY3" fmla="*/ 541870 h 1083739"/>
                <a:gd name="connsiteX4" fmla="*/ 974743 w 1245678"/>
                <a:gd name="connsiteY4" fmla="*/ 1083739 h 1083739"/>
                <a:gd name="connsiteX5" fmla="*/ 270935 w 1245678"/>
                <a:gd name="connsiteY5" fmla="*/ 1083739 h 1083739"/>
                <a:gd name="connsiteX6" fmla="*/ 0 w 1245678"/>
                <a:gd name="connsiteY6" fmla="*/ 541870 h 10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678" h="1083739">
                  <a:moveTo>
                    <a:pt x="622838" y="0"/>
                  </a:moveTo>
                  <a:lnTo>
                    <a:pt x="1245677" y="235714"/>
                  </a:lnTo>
                  <a:lnTo>
                    <a:pt x="1245677" y="848025"/>
                  </a:lnTo>
                  <a:lnTo>
                    <a:pt x="622838" y="1083739"/>
                  </a:lnTo>
                  <a:lnTo>
                    <a:pt x="1" y="848025"/>
                  </a:lnTo>
                  <a:lnTo>
                    <a:pt x="1" y="235714"/>
                  </a:lnTo>
                  <a:lnTo>
                    <a:pt x="622838" y="0"/>
                  </a:lnTo>
                  <a:close/>
                </a:path>
              </a:pathLst>
            </a:custGeom>
            <a:solidFill>
              <a:srgbClr val="00C2E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3" tIns="228409" rIns="203174" bIns="228408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AvenirNext LT Pro Regular" panose="020B0504020202020204" pitchFamily="34" charset="0"/>
                </a:rPr>
                <a:t>Leadership Development for </a:t>
              </a:r>
              <a:r>
                <a:rPr lang="en-US" sz="1600" b="1" dirty="0" smtClean="0">
                  <a:latin typeface="AvenirNext LT Pro Regular" panose="020B0504020202020204" pitchFamily="34" charset="0"/>
                </a:rPr>
                <a:t>Women: </a:t>
              </a:r>
              <a:r>
                <a:rPr lang="en-US" sz="1600" dirty="0" smtClean="0">
                  <a:latin typeface="AvenirNext LT Pro Regular" panose="020B0504020202020204" pitchFamily="34" charset="0"/>
                </a:rPr>
                <a:t>Early Career</a:t>
              </a:r>
              <a:endParaRPr lang="en-US" sz="1600" kern="1200" dirty="0">
                <a:latin typeface="AvenirNext LT Pro Regular" panose="020B05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725903" y="3024906"/>
              <a:ext cx="1215790" cy="1317279"/>
            </a:xfrm>
            <a:custGeom>
              <a:avLst/>
              <a:gdLst>
                <a:gd name="connsiteX0" fmla="*/ 0 w 1245678"/>
                <a:gd name="connsiteY0" fmla="*/ 541870 h 1083739"/>
                <a:gd name="connsiteX1" fmla="*/ 270935 w 1245678"/>
                <a:gd name="connsiteY1" fmla="*/ 0 h 1083739"/>
                <a:gd name="connsiteX2" fmla="*/ 974743 w 1245678"/>
                <a:gd name="connsiteY2" fmla="*/ 0 h 1083739"/>
                <a:gd name="connsiteX3" fmla="*/ 1245678 w 1245678"/>
                <a:gd name="connsiteY3" fmla="*/ 541870 h 1083739"/>
                <a:gd name="connsiteX4" fmla="*/ 974743 w 1245678"/>
                <a:gd name="connsiteY4" fmla="*/ 1083739 h 1083739"/>
                <a:gd name="connsiteX5" fmla="*/ 270935 w 1245678"/>
                <a:gd name="connsiteY5" fmla="*/ 1083739 h 1083739"/>
                <a:gd name="connsiteX6" fmla="*/ 0 w 1245678"/>
                <a:gd name="connsiteY6" fmla="*/ 541870 h 10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678" h="1083739">
                  <a:moveTo>
                    <a:pt x="622838" y="0"/>
                  </a:moveTo>
                  <a:lnTo>
                    <a:pt x="1245677" y="235714"/>
                  </a:lnTo>
                  <a:lnTo>
                    <a:pt x="1245677" y="848025"/>
                  </a:lnTo>
                  <a:lnTo>
                    <a:pt x="622838" y="1083739"/>
                  </a:lnTo>
                  <a:lnTo>
                    <a:pt x="1" y="848025"/>
                  </a:lnTo>
                  <a:lnTo>
                    <a:pt x="1" y="235714"/>
                  </a:lnTo>
                  <a:lnTo>
                    <a:pt x="622838" y="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3" tIns="228409" rIns="203174" bIns="228408" numCol="1" spcCol="1270" anchor="ctr" anchorCtr="0">
              <a:noAutofit/>
            </a:bodyPr>
            <a:lstStyle/>
            <a:p>
              <a:pPr lvl="0" algn="ctr"/>
              <a:r>
                <a:rPr lang="en-US" sz="1600" b="1" dirty="0">
                  <a:latin typeface="AvenirNext LT Pro Regular" panose="020B0504020202020204" pitchFamily="34" charset="0"/>
                </a:rPr>
                <a:t>Business Leadership for Women Lawyers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00865" y="3013997"/>
              <a:ext cx="1215790" cy="1317279"/>
            </a:xfrm>
            <a:custGeom>
              <a:avLst/>
              <a:gdLst>
                <a:gd name="connsiteX0" fmla="*/ 0 w 1245678"/>
                <a:gd name="connsiteY0" fmla="*/ 541870 h 1083739"/>
                <a:gd name="connsiteX1" fmla="*/ 270935 w 1245678"/>
                <a:gd name="connsiteY1" fmla="*/ 0 h 1083739"/>
                <a:gd name="connsiteX2" fmla="*/ 974743 w 1245678"/>
                <a:gd name="connsiteY2" fmla="*/ 0 h 1083739"/>
                <a:gd name="connsiteX3" fmla="*/ 1245678 w 1245678"/>
                <a:gd name="connsiteY3" fmla="*/ 541870 h 1083739"/>
                <a:gd name="connsiteX4" fmla="*/ 974743 w 1245678"/>
                <a:gd name="connsiteY4" fmla="*/ 1083739 h 1083739"/>
                <a:gd name="connsiteX5" fmla="*/ 270935 w 1245678"/>
                <a:gd name="connsiteY5" fmla="*/ 1083739 h 1083739"/>
                <a:gd name="connsiteX6" fmla="*/ 0 w 1245678"/>
                <a:gd name="connsiteY6" fmla="*/ 541870 h 10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678" h="1083739">
                  <a:moveTo>
                    <a:pt x="622838" y="0"/>
                  </a:moveTo>
                  <a:lnTo>
                    <a:pt x="1245677" y="235714"/>
                  </a:lnTo>
                  <a:lnTo>
                    <a:pt x="1245677" y="848025"/>
                  </a:lnTo>
                  <a:lnTo>
                    <a:pt x="622838" y="1083739"/>
                  </a:lnTo>
                  <a:lnTo>
                    <a:pt x="1" y="848025"/>
                  </a:lnTo>
                  <a:lnTo>
                    <a:pt x="1" y="235714"/>
                  </a:lnTo>
                  <a:lnTo>
                    <a:pt x="622838" y="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3" tIns="228409" rIns="203174" bIns="228408" numCol="1" spcCol="1270" anchor="ctr" anchorCtr="0">
              <a:noAutofit/>
            </a:bodyPr>
            <a:lstStyle/>
            <a:p>
              <a:pPr lvl="0" algn="ctr"/>
              <a:r>
                <a:rPr lang="en-US" sz="1600" b="1" dirty="0">
                  <a:latin typeface="AvenirNext LT Pro Regular" panose="020B0504020202020204" pitchFamily="34" charset="0"/>
                </a:rPr>
                <a:t>Back to Work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444619" y="3023302"/>
              <a:ext cx="1215790" cy="1317279"/>
            </a:xfrm>
            <a:custGeom>
              <a:avLst/>
              <a:gdLst>
                <a:gd name="connsiteX0" fmla="*/ 0 w 1245678"/>
                <a:gd name="connsiteY0" fmla="*/ 541870 h 1083739"/>
                <a:gd name="connsiteX1" fmla="*/ 270935 w 1245678"/>
                <a:gd name="connsiteY1" fmla="*/ 0 h 1083739"/>
                <a:gd name="connsiteX2" fmla="*/ 974743 w 1245678"/>
                <a:gd name="connsiteY2" fmla="*/ 0 h 1083739"/>
                <a:gd name="connsiteX3" fmla="*/ 1245678 w 1245678"/>
                <a:gd name="connsiteY3" fmla="*/ 541870 h 1083739"/>
                <a:gd name="connsiteX4" fmla="*/ 974743 w 1245678"/>
                <a:gd name="connsiteY4" fmla="*/ 1083739 h 1083739"/>
                <a:gd name="connsiteX5" fmla="*/ 270935 w 1245678"/>
                <a:gd name="connsiteY5" fmla="*/ 1083739 h 1083739"/>
                <a:gd name="connsiteX6" fmla="*/ 0 w 1245678"/>
                <a:gd name="connsiteY6" fmla="*/ 541870 h 10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678" h="1083739">
                  <a:moveTo>
                    <a:pt x="622838" y="0"/>
                  </a:moveTo>
                  <a:lnTo>
                    <a:pt x="1245677" y="235714"/>
                  </a:lnTo>
                  <a:lnTo>
                    <a:pt x="1245677" y="848025"/>
                  </a:lnTo>
                  <a:lnTo>
                    <a:pt x="622838" y="1083739"/>
                  </a:lnTo>
                  <a:lnTo>
                    <a:pt x="1" y="848025"/>
                  </a:lnTo>
                  <a:lnTo>
                    <a:pt x="1" y="235714"/>
                  </a:lnTo>
                  <a:lnTo>
                    <a:pt x="622838" y="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3" tIns="228409" rIns="203174" bIns="228408" numCol="1" spcCol="1270" anchor="ctr" anchorCtr="0">
              <a:noAutofit/>
            </a:bodyPr>
            <a:lstStyle/>
            <a:p>
              <a:pPr algn="ctr"/>
              <a:r>
                <a:rPr lang="en-CA" sz="1600" b="1" dirty="0" smtClean="0">
                  <a:latin typeface="AvenirNext LT Pro Regular" panose="020B0504020202020204" pitchFamily="34" charset="0"/>
                </a:rPr>
                <a:t>Excellence </a:t>
              </a:r>
              <a:r>
                <a:rPr lang="en-CA" sz="1600" b="1" dirty="0">
                  <a:latin typeface="AvenirNext LT Pro Regular" panose="020B0504020202020204" pitchFamily="34" charset="0"/>
                </a:rPr>
                <a:t>in Administration</a:t>
              </a:r>
            </a:p>
            <a:p>
              <a:pPr lvl="0" algn="ctr"/>
              <a:endParaRPr lang="en-US" sz="1600" b="1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70645" y="3034527"/>
              <a:ext cx="1215790" cy="1317279"/>
            </a:xfrm>
            <a:custGeom>
              <a:avLst/>
              <a:gdLst>
                <a:gd name="connsiteX0" fmla="*/ 0 w 1245678"/>
                <a:gd name="connsiteY0" fmla="*/ 541870 h 1083739"/>
                <a:gd name="connsiteX1" fmla="*/ 270935 w 1245678"/>
                <a:gd name="connsiteY1" fmla="*/ 0 h 1083739"/>
                <a:gd name="connsiteX2" fmla="*/ 974743 w 1245678"/>
                <a:gd name="connsiteY2" fmla="*/ 0 h 1083739"/>
                <a:gd name="connsiteX3" fmla="*/ 1245678 w 1245678"/>
                <a:gd name="connsiteY3" fmla="*/ 541870 h 1083739"/>
                <a:gd name="connsiteX4" fmla="*/ 974743 w 1245678"/>
                <a:gd name="connsiteY4" fmla="*/ 1083739 h 1083739"/>
                <a:gd name="connsiteX5" fmla="*/ 270935 w 1245678"/>
                <a:gd name="connsiteY5" fmla="*/ 1083739 h 1083739"/>
                <a:gd name="connsiteX6" fmla="*/ 0 w 1245678"/>
                <a:gd name="connsiteY6" fmla="*/ 541870 h 10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678" h="1083739">
                  <a:moveTo>
                    <a:pt x="622838" y="0"/>
                  </a:moveTo>
                  <a:lnTo>
                    <a:pt x="1245677" y="235714"/>
                  </a:lnTo>
                  <a:lnTo>
                    <a:pt x="1245677" y="848025"/>
                  </a:lnTo>
                  <a:lnTo>
                    <a:pt x="622838" y="1083739"/>
                  </a:lnTo>
                  <a:lnTo>
                    <a:pt x="1" y="848025"/>
                  </a:lnTo>
                  <a:lnTo>
                    <a:pt x="1" y="235714"/>
                  </a:lnTo>
                  <a:lnTo>
                    <a:pt x="622838" y="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3" tIns="228409" rIns="203174" bIns="228408" numCol="1" spcCol="1270" anchor="ctr" anchorCtr="0">
              <a:noAutofit/>
            </a:bodyPr>
            <a:lstStyle/>
            <a:p>
              <a:pPr lvl="0" algn="ctr"/>
              <a:r>
                <a:rPr lang="en-US" sz="1600" b="1" dirty="0">
                  <a:latin typeface="AvenirNext LT Pro Regular" panose="020B0504020202020204" pitchFamily="34" charset="0"/>
                </a:rPr>
                <a:t>Leadership in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2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407368" y="2636912"/>
            <a:ext cx="10363200" cy="1368153"/>
          </a:xfrm>
        </p:spPr>
        <p:txBody>
          <a:bodyPr anchor="b"/>
          <a:lstStyle/>
          <a:p>
            <a:r>
              <a:rPr lang="en-US" dirty="0" smtClean="0">
                <a:latin typeface="AvenirNext LT Pro Medium" panose="020B0604020202020204" pitchFamily="34" charset="0"/>
              </a:rPr>
              <a:t>How to support women in the advancement of their careers</a:t>
            </a:r>
            <a:endParaRPr lang="en-US" dirty="0">
              <a:latin typeface="AvenirNext LT Pro Medium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84" y="594928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  <a:latin typeface="AvenirNext LT Pro Regular" panose="020B0504020202020204" pitchFamily="34" charset="0"/>
                <a:cs typeface="Arial" panose="020B0604020202020204" pitchFamily="34" charset="0"/>
              </a:rPr>
              <a:t>May 9, 2019   Linda Torry</a:t>
            </a:r>
            <a:endParaRPr lang="en-US" sz="1400" b="1" dirty="0">
              <a:solidFill>
                <a:schemeClr val="bg1"/>
              </a:solidFill>
              <a:latin typeface="AvenirNext LT Pro Regular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50438" y="332656"/>
            <a:ext cx="9601067" cy="563564"/>
          </a:xfrm>
        </p:spPr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Medium" panose="020B0604020202020204" pitchFamily="34" charset="0"/>
              </a:rPr>
              <a:t>Retention of Female Talent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8EF-990F-4F0E-9DC6-BB240A04753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4"/>
          </p:nvPr>
        </p:nvSpPr>
        <p:spPr>
          <a:xfrm>
            <a:off x="335495" y="1052736"/>
            <a:ext cx="11516853" cy="4752528"/>
          </a:xfrm>
        </p:spPr>
        <p:txBody>
          <a:bodyPr/>
          <a:lstStyle/>
          <a:p>
            <a:pPr marL="285750" lvl="1" indent="-28575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US" sz="30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marL="285750" lvl="1" indent="-28575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Provide opportunities to take on more responsibility and accountability. </a:t>
            </a:r>
            <a:endParaRPr lang="en-US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marL="285750" lvl="1" indent="-28575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US" sz="9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marL="285750" lvl="1" indent="-28575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Equip </a:t>
            </a:r>
            <a:r>
              <a:rPr lang="en-US" sz="30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employees to </a:t>
            </a: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do so with additional skills training, mentorship and support. </a:t>
            </a:r>
          </a:p>
          <a:p>
            <a:pPr marL="285750" lvl="1" indent="-28575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US" sz="900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marL="285750" lvl="1" indent="-28575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30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1800" dirty="0">
              <a:solidFill>
                <a:prstClr val="black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50438" y="332656"/>
            <a:ext cx="9601067" cy="563564"/>
          </a:xfrm>
        </p:spPr>
        <p:txBody>
          <a:bodyPr anchor="b">
            <a:noAutofit/>
          </a:bodyPr>
          <a:lstStyle/>
          <a:p>
            <a:r>
              <a:rPr lang="en-CA" sz="4000" dirty="0" smtClean="0">
                <a:latin typeface="AvenirNext LT Pro Medium" panose="020B0604020202020204" pitchFamily="34" charset="0"/>
              </a:rPr>
              <a:t>Retention of Female Talent</a:t>
            </a:r>
            <a:endParaRPr lang="en-US" sz="4000" dirty="0">
              <a:latin typeface="AvenirNext LT Pro Medium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8EF-990F-4F0E-9DC6-BB240A04753D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4"/>
          </p:nvPr>
        </p:nvSpPr>
        <p:spPr>
          <a:xfrm>
            <a:off x="335495" y="1340768"/>
            <a:ext cx="11516853" cy="4752528"/>
          </a:xfrm>
        </p:spPr>
        <p:txBody>
          <a:bodyPr/>
          <a:lstStyle/>
          <a:p>
            <a:pPr marL="285750" lvl="1" indent="-28575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Promote personal authenticity and self-cultivation as stepping-stones to team leadership and increased accountability. </a:t>
            </a:r>
          </a:p>
          <a:p>
            <a:pPr marL="285750" lvl="1" indent="-28575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30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Provide coaching for personal and professional growth</a:t>
            </a: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US" sz="3000" dirty="0" smtClean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r>
              <a:rPr lang="en-CA" sz="3000" dirty="0" smtClean="0">
                <a:solidFill>
                  <a:prstClr val="black"/>
                </a:solidFill>
                <a:latin typeface="AvenirNext LT Pro Regular" panose="020B0504020202020204" pitchFamily="34" charset="0"/>
              </a:rPr>
              <a:t>Address challenges faced when senior level managers transition to higher levels of leadership. </a:t>
            </a:r>
          </a:p>
          <a:p>
            <a:pPr lvl="0" defTabSz="457200">
              <a:spcAft>
                <a:spcPts val="0"/>
              </a:spcAft>
              <a:buClr>
                <a:srgbClr val="ED037C"/>
              </a:buClr>
              <a:buSzPct val="50000"/>
              <a:buFont typeface="Wingdings" panose="05000000000000000000" pitchFamily="2" charset="2"/>
              <a:buChar char="Ø"/>
            </a:pPr>
            <a:endParaRPr lang="en-CA" sz="1800" dirty="0" smtClean="0">
              <a:solidFill>
                <a:prstClr val="black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US" sz="4000" dirty="0" smtClean="0"/>
              <a:t>Leadership </a:t>
            </a:r>
            <a:r>
              <a:rPr lang="en-US" sz="4000" dirty="0"/>
              <a:t>Development </a:t>
            </a:r>
            <a:r>
              <a:rPr lang="en-US" sz="4000" dirty="0" smtClean="0"/>
              <a:t>for Women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3547-09C1-4472-8925-62F91D3A51C3}" type="datetime1">
              <a:rPr lang="en-US" smtClean="0"/>
              <a:t>5/29/2019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DB38-6350-4CC9-AB0E-B9078CE1CE4B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10347" y="1178792"/>
            <a:ext cx="3464902" cy="465824"/>
          </a:xfrm>
          <a:prstGeom prst="rect">
            <a:avLst/>
          </a:prstGeom>
          <a:solidFill>
            <a:srgbClr val="ED03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latin typeface="AvenirNext LT Pro Regular" panose="020B0504020202020204" pitchFamily="34" charset="0"/>
              </a:rPr>
              <a:t>Early Career</a:t>
            </a:r>
            <a:endParaRPr lang="en-CA" sz="2000" b="1" dirty="0">
              <a:latin typeface="AvenirNext LT Pro Regular" panose="020B05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2744" y="1783059"/>
            <a:ext cx="3464902" cy="4275016"/>
          </a:xfrm>
          <a:prstGeom prst="rect">
            <a:avLst/>
          </a:prstGeom>
          <a:noFill/>
          <a:ln>
            <a:solidFill>
              <a:srgbClr val="ED037C"/>
            </a:solidFill>
          </a:ln>
        </p:spPr>
        <p:txBody>
          <a:bodyPr wrap="square" rtlCol="0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>
                <a:latin typeface="AvenirNext LT Pro Regular" panose="020B0504020202020204" pitchFamily="34" charset="0"/>
              </a:rPr>
              <a:t>For those who aspire to positions of greater influence    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>
                <a:latin typeface="AvenirNext LT Pro Regular" panose="020B0504020202020204" pitchFamily="34" charset="0"/>
              </a:rPr>
              <a:t> 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Effective leadership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Personal effectiveness  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Career management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EQ assessment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dirty="0">
                <a:latin typeface="AvenirNext LT Pro Regular" panose="020B0504020202020204" pitchFamily="34" charset="0"/>
              </a:rPr>
              <a:t> </a:t>
            </a:r>
            <a:r>
              <a:rPr lang="en-CA" dirty="0" smtClean="0">
                <a:latin typeface="AvenirNext LT Pro Regular" panose="020B0504020202020204" pitchFamily="34" charset="0"/>
              </a:rPr>
              <a:t> </a:t>
            </a:r>
            <a:endParaRPr lang="en-CA" dirty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b="1" dirty="0" smtClean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b="1" dirty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sz="1600" b="1" dirty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sz="1600" b="1" dirty="0" smtClean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sz="1600" b="1" dirty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b="1" dirty="0" smtClean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 smtClean="0">
                <a:latin typeface="AvenirNext LT Pro Regular" panose="020B0504020202020204" pitchFamily="34" charset="0"/>
              </a:rPr>
              <a:t>2 </a:t>
            </a:r>
            <a:r>
              <a:rPr lang="en-CA" b="1" dirty="0">
                <a:latin typeface="AvenirNext LT Pro Regular" panose="020B0504020202020204" pitchFamily="34" charset="0"/>
              </a:rPr>
              <a:t>Days: </a:t>
            </a:r>
            <a:r>
              <a:rPr lang="en-CA" b="1" dirty="0" smtClean="0">
                <a:latin typeface="AvenirNext LT Pro Regular" panose="020B0504020202020204" pitchFamily="34" charset="0"/>
              </a:rPr>
              <a:t>Oct 29 – 30 at Rotman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5800" y="1185020"/>
            <a:ext cx="3744416" cy="465824"/>
          </a:xfrm>
          <a:prstGeom prst="rect">
            <a:avLst/>
          </a:prstGeom>
          <a:solidFill>
            <a:srgbClr val="00C2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latin typeface="AvenirNext LT Pro Regular" panose="020B0504020202020204" pitchFamily="34" charset="0"/>
              </a:rPr>
              <a:t>Mid to Senior</a:t>
            </a:r>
            <a:endParaRPr lang="en-CA" sz="2000" b="1" dirty="0">
              <a:latin typeface="AvenirNext LT Pro Regular" panose="020B05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0270" y="1759976"/>
            <a:ext cx="3744417" cy="4353499"/>
          </a:xfrm>
          <a:prstGeom prst="rect">
            <a:avLst/>
          </a:prstGeom>
          <a:noFill/>
          <a:ln>
            <a:solidFill>
              <a:srgbClr val="00C2E2"/>
            </a:solidFill>
          </a:ln>
        </p:spPr>
        <p:txBody>
          <a:bodyPr wrap="square" rtlCol="0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>
                <a:latin typeface="AvenirNext LT Pro Regular" panose="020B0504020202020204" pitchFamily="34" charset="0"/>
              </a:rPr>
              <a:t>Enhances leadership effectiveness and broadens leadership capacity 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b="1" dirty="0">
              <a:latin typeface="AvenirNext LT Pro Regular" panose="020B0504020202020204" pitchFamily="34" charset="0"/>
            </a:endParaRP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Developing leadership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Key change leadership &amp; team building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Integrative thinking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Strategic thinking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Strategic networks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360 Assessment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 smtClean="0">
                <a:latin typeface="AvenirNext LT Pro Regular" panose="020B0504020202020204" pitchFamily="34" charset="0"/>
              </a:rPr>
              <a:t>  </a:t>
            </a:r>
            <a:endParaRPr lang="en-CA" sz="2200" b="1" dirty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sz="2200" b="1" dirty="0" smtClean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b="1" dirty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 smtClean="0">
                <a:latin typeface="AvenirNext LT Pro Regular" panose="020B0504020202020204" pitchFamily="34" charset="0"/>
              </a:rPr>
              <a:t>4 </a:t>
            </a:r>
            <a:r>
              <a:rPr lang="en-CA" b="1" dirty="0">
                <a:latin typeface="AvenirNext LT Pro Regular" panose="020B0504020202020204" pitchFamily="34" charset="0"/>
              </a:rPr>
              <a:t>Days: </a:t>
            </a:r>
            <a:r>
              <a:rPr lang="en-CA" b="1" dirty="0" smtClean="0">
                <a:latin typeface="AvenirNext LT Pro Regular" panose="020B0504020202020204" pitchFamily="34" charset="0"/>
              </a:rPr>
              <a:t>Nov 18 </a:t>
            </a:r>
            <a:r>
              <a:rPr lang="en-CA" b="1" dirty="0">
                <a:latin typeface="AvenirNext LT Pro Regular" panose="020B0504020202020204" pitchFamily="34" charset="0"/>
              </a:rPr>
              <a:t>– </a:t>
            </a:r>
            <a:r>
              <a:rPr lang="en-CA" b="1" dirty="0" smtClean="0">
                <a:latin typeface="AvenirNext LT Pro Regular" panose="020B0504020202020204" pitchFamily="34" charset="0"/>
              </a:rPr>
              <a:t>21 at Rotman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346" y="1162976"/>
            <a:ext cx="3960867" cy="465824"/>
          </a:xfrm>
          <a:prstGeom prst="rect">
            <a:avLst/>
          </a:prstGeom>
          <a:solidFill>
            <a:srgbClr val="62C6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atin typeface="AvenirNext LT Pro Regular" panose="020B0504020202020204" pitchFamily="34" charset="0"/>
              </a:rPr>
              <a:t>The Judy Project*</a:t>
            </a:r>
            <a:endParaRPr lang="en-CA" b="1" dirty="0">
              <a:latin typeface="AvenirNext LT Pro Regular" panose="020B05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087" y="1783059"/>
            <a:ext cx="3911126" cy="4330416"/>
          </a:xfrm>
          <a:prstGeom prst="rect">
            <a:avLst/>
          </a:prstGeom>
          <a:noFill/>
          <a:ln>
            <a:solidFill>
              <a:srgbClr val="62C619"/>
            </a:solidFill>
          </a:ln>
        </p:spPr>
        <p:txBody>
          <a:bodyPr wrap="square" rtlCol="0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 smtClean="0">
                <a:latin typeface="AvenirNext LT Pro Regular" panose="020B0504020202020204" pitchFamily="34" charset="0"/>
              </a:rPr>
              <a:t>Canada’s Executive Forum </a:t>
            </a:r>
            <a:r>
              <a:rPr lang="en-CA" b="1" dirty="0">
                <a:latin typeface="AvenirNext LT Pro Regular" panose="020B0504020202020204" pitchFamily="34" charset="0"/>
              </a:rPr>
              <a:t>for Women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 smtClean="0">
                <a:latin typeface="AvenirNext LT Pro Regular" panose="020B0504020202020204" pitchFamily="34" charset="0"/>
              </a:rPr>
              <a:t>  </a:t>
            </a:r>
            <a:endParaRPr lang="en-CA" b="1" dirty="0">
              <a:latin typeface="AvenirNext LT Pro Regular" panose="020B0504020202020204" pitchFamily="34" charset="0"/>
            </a:endParaRP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Excellence &amp; influential women leaders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Becoming an exceptional leader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Leadership &amp; networks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Art of personal branding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Leadership in </a:t>
            </a:r>
            <a:r>
              <a:rPr lang="en-CA" dirty="0" smtClean="0">
                <a:latin typeface="AvenirNext LT Pro Regular" panose="020B0504020202020204" pitchFamily="34" charset="0"/>
              </a:rPr>
              <a:t>organizational </a:t>
            </a:r>
            <a:r>
              <a:rPr lang="en-CA" dirty="0">
                <a:latin typeface="AvenirNext LT Pro Regular" panose="020B0504020202020204" pitchFamily="34" charset="0"/>
              </a:rPr>
              <a:t>crisis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Global leadership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venirNext LT Pro Regular" panose="020B0504020202020204" pitchFamily="34" charset="0"/>
              </a:rPr>
              <a:t>Leader as </a:t>
            </a:r>
            <a:r>
              <a:rPr lang="en-CA" dirty="0" smtClean="0">
                <a:latin typeface="AvenirNext LT Pro Regular" panose="020B0504020202020204" pitchFamily="34" charset="0"/>
              </a:rPr>
              <a:t>architect </a:t>
            </a:r>
            <a:endParaRPr lang="en-CA" dirty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 smtClean="0">
                <a:latin typeface="AvenirNext LT Pro Regular" panose="020B0504020202020204" pitchFamily="34" charset="0"/>
              </a:rPr>
              <a:t>   </a:t>
            </a:r>
            <a:endParaRPr lang="en-CA" b="1" dirty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dirty="0" smtClean="0">
                <a:latin typeface="AvenirNext LT Pro Regular" panose="020B0504020202020204" pitchFamily="34" charset="0"/>
              </a:rPr>
              <a:t>*by </a:t>
            </a:r>
            <a:r>
              <a:rPr lang="en-CA" dirty="0">
                <a:latin typeface="AvenirNext LT Pro Regular" panose="020B0504020202020204" pitchFamily="34" charset="0"/>
              </a:rPr>
              <a:t>CEO </a:t>
            </a:r>
            <a:r>
              <a:rPr lang="en-CA" dirty="0" smtClean="0">
                <a:latin typeface="AvenirNext LT Pro Regular" panose="020B0504020202020204" pitchFamily="34" charset="0"/>
              </a:rPr>
              <a:t>nomination</a:t>
            </a: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CA" b="1" dirty="0" smtClean="0">
              <a:latin typeface="AvenirNext LT Pro Regular" panose="020B05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CA" b="1" dirty="0" smtClean="0">
                <a:latin typeface="AvenirNext LT Pro Regular" panose="020B0504020202020204" pitchFamily="34" charset="0"/>
              </a:rPr>
              <a:t>5 </a:t>
            </a:r>
            <a:r>
              <a:rPr lang="en-CA" b="1" dirty="0">
                <a:latin typeface="AvenirNext LT Pro Regular" panose="020B0504020202020204" pitchFamily="34" charset="0"/>
              </a:rPr>
              <a:t>Days: May 5 – 10 in King </a:t>
            </a:r>
            <a:r>
              <a:rPr lang="en-CA" b="1" dirty="0" smtClean="0">
                <a:latin typeface="AvenirNext LT Pro Regular" panose="020B0504020202020204" pitchFamily="34" charset="0"/>
              </a:rPr>
              <a:t>City</a:t>
            </a:r>
            <a:endParaRPr lang="en-CA" b="1" dirty="0"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tman Pi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tman Cy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otman Dark 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otman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otman 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otman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otman Go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11250</TotalTime>
  <Words>1147</Words>
  <Application>Microsoft Office PowerPoint</Application>
  <PresentationFormat>Widescreen</PresentationFormat>
  <Paragraphs>370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AvenirNext LT Pro Medium</vt:lpstr>
      <vt:lpstr>Century Gothic</vt:lpstr>
      <vt:lpstr>Wingdings</vt:lpstr>
      <vt:lpstr>AvenirNext LT Pro Regular</vt:lpstr>
      <vt:lpstr>Arial</vt:lpstr>
      <vt:lpstr>Rotman Pink</vt:lpstr>
      <vt:lpstr>Rotman Cyan</vt:lpstr>
      <vt:lpstr>Rotman Dark Teal</vt:lpstr>
      <vt:lpstr>Rotman Blue</vt:lpstr>
      <vt:lpstr>Rotman Orange</vt:lpstr>
      <vt:lpstr>Rotman Grey</vt:lpstr>
      <vt:lpstr>Rotman Gold</vt:lpstr>
      <vt:lpstr>Initiative for Women in Business </vt:lpstr>
      <vt:lpstr>Filling the Female Talent Pipeline: How to support women in the advancement of their careers</vt:lpstr>
      <vt:lpstr>About the Initiative</vt:lpstr>
      <vt:lpstr>About the Initiative</vt:lpstr>
      <vt:lpstr>Programming </vt:lpstr>
      <vt:lpstr>How to support women in the advancement of their careers</vt:lpstr>
      <vt:lpstr>Retention of Female Talent</vt:lpstr>
      <vt:lpstr>Retention of Female Talent</vt:lpstr>
      <vt:lpstr>Leadership Development for Women</vt:lpstr>
      <vt:lpstr>Retention of Female Talent</vt:lpstr>
      <vt:lpstr>Retention of Female Talent</vt:lpstr>
      <vt:lpstr>Professional Development Programs</vt:lpstr>
      <vt:lpstr>Filling the female talent pipeline</vt:lpstr>
      <vt:lpstr>Pool of Workforce Returnees</vt:lpstr>
      <vt:lpstr>Skills Developed During Time Away</vt:lpstr>
      <vt:lpstr> How Access this Talent Pool</vt:lpstr>
      <vt:lpstr>Rotman Back to Work Program</vt:lpstr>
      <vt:lpstr>Corporate Involvement in Back to Work</vt:lpstr>
      <vt:lpstr>Back to Work Framework</vt:lpstr>
      <vt:lpstr>Back to Work Track Record</vt:lpstr>
      <vt:lpstr>Back to Work</vt:lpstr>
      <vt:lpstr>PowerPoint Presentation</vt:lpstr>
      <vt:lpstr>Back to Work Conference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Huber</dc:creator>
  <cp:lastModifiedBy>Amanda popowicz-soni</cp:lastModifiedBy>
  <cp:revision>248</cp:revision>
  <cp:lastPrinted>2019-04-29T17:48:38Z</cp:lastPrinted>
  <dcterms:created xsi:type="dcterms:W3CDTF">2013-07-26T14:57:40Z</dcterms:created>
  <dcterms:modified xsi:type="dcterms:W3CDTF">2019-05-29T18:28:45Z</dcterms:modified>
</cp:coreProperties>
</file>