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notesMasterIdLst>
    <p:notesMasterId r:id="rId21"/>
  </p:notesMasterIdLst>
  <p:sldIdLst>
    <p:sldId id="256" r:id="rId2"/>
    <p:sldId id="264" r:id="rId3"/>
    <p:sldId id="267" r:id="rId4"/>
    <p:sldId id="269" r:id="rId5"/>
    <p:sldId id="270" r:id="rId6"/>
    <p:sldId id="271" r:id="rId7"/>
    <p:sldId id="272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6" r:id="rId17"/>
    <p:sldId id="268" r:id="rId18"/>
    <p:sldId id="278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76122" autoAdjust="0"/>
  </p:normalViewPr>
  <p:slideViewPr>
    <p:cSldViewPr snapToGrid="0">
      <p:cViewPr varScale="1">
        <p:scale>
          <a:sx n="26" d="100"/>
          <a:sy n="26" d="100"/>
        </p:scale>
        <p:origin x="19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2018, TSX-listed</a:t>
            </a:r>
            <a:r>
              <a:rPr lang="en-US" baseline="0" dirty="0" smtClean="0"/>
              <a:t> Issuers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16.4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16-4EC3-ADE8-9C6D94F365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% of Open Board Positions filled by women</c:v>
                </c:pt>
                <c:pt idx="1">
                  <c:v>% of Boards with at least one female director</c:v>
                </c:pt>
                <c:pt idx="2">
                  <c:v>% of Women on Boards (TSX 60)</c:v>
                </c:pt>
                <c:pt idx="3">
                  <c:v>% of Women on Boards (TSX 250)</c:v>
                </c:pt>
                <c:pt idx="4">
                  <c:v>% of Women on Boards (TSX)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32.299999999999997</c:v>
                </c:pt>
                <c:pt idx="1">
                  <c:v>68.8</c:v>
                </c:pt>
                <c:pt idx="2">
                  <c:v>28.4</c:v>
                </c:pt>
                <c:pt idx="3">
                  <c:v>24.5</c:v>
                </c:pt>
                <c:pt idx="4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8-411D-9543-A53406A788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7537264"/>
        <c:axId val="4775376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% of Open Board Positions filled by women</c:v>
                      </c:pt>
                      <c:pt idx="1">
                        <c:v>% of Boards with at least one female director</c:v>
                      </c:pt>
                      <c:pt idx="2">
                        <c:v>% of Women on Boards (TSX 60)</c:v>
                      </c:pt>
                      <c:pt idx="3">
                        <c:v>% of Women on Boards (TSX 250)</c:v>
                      </c:pt>
                      <c:pt idx="4">
                        <c:v>% of Women on Boards (TSX)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4BC8-411D-9543-A53406A7885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% of Open Board Positions filled by women</c:v>
                      </c:pt>
                      <c:pt idx="1">
                        <c:v>% of Boards with at least one female director</c:v>
                      </c:pt>
                      <c:pt idx="2">
                        <c:v>% of Women on Boards (TSX 60)</c:v>
                      </c:pt>
                      <c:pt idx="3">
                        <c:v>% of Women on Boards (TSX 250)</c:v>
                      </c:pt>
                      <c:pt idx="4">
                        <c:v>% of Women on Boards (TSX)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4BC8-411D-9543-A53406A78858}"/>
                  </c:ext>
                </c:extLst>
              </c15:ser>
            </c15:filteredBarSeries>
          </c:ext>
        </c:extLst>
      </c:barChart>
      <c:catAx>
        <c:axId val="47753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537656"/>
        <c:crosses val="autoZero"/>
        <c:auto val="1"/>
        <c:lblAlgn val="ctr"/>
        <c:lblOffset val="100"/>
        <c:noMultiLvlLbl val="0"/>
      </c:catAx>
      <c:valAx>
        <c:axId val="477537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53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0A9E-9396-4937-B214-51CA87023C3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99CEE-A751-4771-9F86-90E13EA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9CEE-A751-4771-9F86-90E13EA52C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Global precedent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333-E319-4ACC-A8E2-93BB1F418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9CEE-A751-4771-9F86-90E13EA52C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333-E319-4ACC-A8E2-93BB1F418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333-E319-4ACC-A8E2-93BB1F4185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9333-E319-4ACC-A8E2-93BB1F4185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B4EC8-4D5E-43EC-B60E-022D8D53C7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B4EC8-4D5E-43EC-B60E-022D8D53C7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9CEE-A751-4771-9F86-90E13EA52C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B4EC8-4D5E-43EC-B60E-022D8D53C7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B4EC8-4D5E-43EC-B60E-022D8D53C7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B4EC8-4D5E-43EC-B60E-022D8D53C7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709F-5251-49B5-994E-44E7B4D5A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709F-5251-49B5-994E-44E7B4D5A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5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709F-5251-49B5-994E-44E7B4D5A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709F-5251-49B5-994E-44E7B4D5A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9CEE-A751-4771-9F86-90E13EA52C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0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446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044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119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001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2531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7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  <p:sldLayoutId id="2147483874" r:id="rId14"/>
    <p:sldLayoutId id="2147483876" r:id="rId15"/>
    <p:sldLayoutId id="21474838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Build and Lead Gender-Balanced Organizations: Practical Tools for CEOs and Board Chairs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Canadian  Gender and Good Governance Alliance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May 2019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Prof. Beatrix Dart, University of Toronto; </a:t>
            </a:r>
            <a:r>
              <a:rPr lang="en-US" sz="1600" dirty="0" err="1" smtClean="0">
                <a:solidFill>
                  <a:schemeClr val="tx1"/>
                </a:solidFill>
              </a:rPr>
              <a:t>Ekta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Mendhi</a:t>
            </a:r>
            <a:r>
              <a:rPr lang="en-US" sz="1600" dirty="0" smtClean="0">
                <a:solidFill>
                  <a:schemeClr val="tx1"/>
                </a:solidFill>
              </a:rPr>
              <a:t>, CIBC; Matt Fullbrook, University of Toronto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47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825F52-4A4A-4559-A8DA-7C4FCC5F8B81}"/>
              </a:ext>
            </a:extLst>
          </p:cNvPr>
          <p:cNvSpPr/>
          <p:nvPr/>
        </p:nvSpPr>
        <p:spPr>
          <a:xfrm>
            <a:off x="1676400" y="4226309"/>
            <a:ext cx="8839200" cy="12516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4816" algn="ctr"/>
            <a:r>
              <a:rPr lang="en-CA" sz="7300" dirty="0">
                <a:solidFill>
                  <a:srgbClr val="7030A0"/>
                </a:solidFill>
              </a:rPr>
              <a:t>Global Precedent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05E14D-974D-4BA0-97A1-050301C8DC72}"/>
              </a:ext>
            </a:extLst>
          </p:cNvPr>
          <p:cNvSpPr/>
          <p:nvPr/>
        </p:nvSpPr>
        <p:spPr>
          <a:xfrm>
            <a:off x="1676400" y="2803189"/>
            <a:ext cx="8839200" cy="12516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4816" algn="ctr"/>
            <a:r>
              <a:rPr lang="en-CA" sz="7300" dirty="0">
                <a:solidFill>
                  <a:schemeClr val="accent1"/>
                </a:solidFill>
              </a:rPr>
              <a:t>Made in Canada</a:t>
            </a:r>
          </a:p>
        </p:txBody>
      </p:sp>
      <p:pic>
        <p:nvPicPr>
          <p:cNvPr id="10" name="Picture 2" descr="L:\Events\Sponsorships\30% Club\Alliance Talk\source files\Alliance logo_EN.png">
            <a:extLst>
              <a:ext uri="{FF2B5EF4-FFF2-40B4-BE49-F238E27FC236}">
                <a16:creationId xmlns:a16="http://schemas.microsoft.com/office/drawing/2014/main" xmlns="" id="{525A2AFF-7F1D-46C1-8EA9-7A7190C9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2" y="584201"/>
            <a:ext cx="4571999" cy="13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0F7D30-A6A2-4A1E-944B-DDA7BFB40AB7}"/>
              </a:ext>
            </a:extLst>
          </p:cNvPr>
          <p:cNvSpPr txBox="1"/>
          <p:nvPr/>
        </p:nvSpPr>
        <p:spPr>
          <a:xfrm>
            <a:off x="833967" y="1725971"/>
            <a:ext cx="10524067" cy="3406060"/>
          </a:xfrm>
          <a:prstGeom prst="rect">
            <a:avLst/>
          </a:prstGeom>
          <a:noFill/>
        </p:spPr>
        <p:txBody>
          <a:bodyPr wrap="square" lIns="121917" tIns="60958" rIns="121917" bIns="60958" rtlCol="0" anchor="ctr" anchorCtr="0">
            <a:spAutoFit/>
          </a:bodyPr>
          <a:lstStyle/>
          <a:p>
            <a:r>
              <a:rPr lang="en-CA" sz="5300" b="1" dirty="0"/>
              <a:t>Mobilizing</a:t>
            </a:r>
            <a:r>
              <a:rPr lang="en-CA" sz="5300" dirty="0"/>
              <a:t> </a:t>
            </a:r>
            <a:r>
              <a:rPr lang="en-CA" sz="5300" b="1" dirty="0"/>
              <a:t>Gender Diversity </a:t>
            </a:r>
          </a:p>
          <a:p>
            <a:pPr algn="ctr"/>
            <a:r>
              <a:rPr lang="en-CA" sz="4300" dirty="0"/>
              <a:t>to create the </a:t>
            </a:r>
          </a:p>
          <a:p>
            <a:pPr algn="r"/>
            <a:r>
              <a:rPr lang="en-CA" sz="5300" b="1" dirty="0"/>
              <a:t>Competitive Edge</a:t>
            </a:r>
          </a:p>
          <a:p>
            <a:pPr algn="ctr"/>
            <a:endParaRPr lang="en-CA" sz="2900" dirty="0"/>
          </a:p>
          <a:p>
            <a:pPr algn="ctr"/>
            <a:r>
              <a:rPr lang="en-CA" sz="2900" i="1" dirty="0"/>
              <a:t>- A World Bank Discussion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38116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9250" y="780627"/>
            <a:ext cx="5559551" cy="6077373"/>
            <a:chOff x="2916937" y="585470"/>
            <a:chExt cx="4169663" cy="4558030"/>
          </a:xfrm>
        </p:grpSpPr>
        <p:pic>
          <p:nvPicPr>
            <p:cNvPr id="4101" name="Picture 5" descr="L:\Events\Sponsorships\30% Club\Alliance Talk\source files\totta_world_bank_speech_1996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937" y="585470"/>
              <a:ext cx="3306063" cy="429768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L:\Images\Vector Images\Misc\874522052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966"/>
            <a:stretch/>
          </p:blipFill>
          <p:spPr bwMode="auto">
            <a:xfrm>
              <a:off x="3977640" y="2282190"/>
              <a:ext cx="3108960" cy="286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05E14D-974D-4BA0-97A1-050301C8DC72}"/>
              </a:ext>
            </a:extLst>
          </p:cNvPr>
          <p:cNvSpPr/>
          <p:nvPr/>
        </p:nvSpPr>
        <p:spPr>
          <a:xfrm>
            <a:off x="748633" y="4215678"/>
            <a:ext cx="10668000" cy="12516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4816" algn="ctr"/>
            <a:r>
              <a:rPr lang="en-CA" sz="7300" dirty="0">
                <a:solidFill>
                  <a:schemeClr val="accent1"/>
                </a:solidFill>
              </a:rPr>
              <a:t>A Curious Consistency</a:t>
            </a:r>
          </a:p>
        </p:txBody>
      </p:sp>
      <p:pic>
        <p:nvPicPr>
          <p:cNvPr id="3" name="Picture 4" descr="L:\Events\Sponsorships\30% Club\Alliance Talk\source files\clipped date.png">
            <a:extLst>
              <a:ext uri="{FF2B5EF4-FFF2-40B4-BE49-F238E27FC236}">
                <a16:creationId xmlns:a16="http://schemas.microsoft.com/office/drawing/2014/main" xmlns="" id="{0E05C24C-0B1C-41D7-B300-4FD90395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69072"/>
            <a:ext cx="9144000" cy="30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93" y="442385"/>
            <a:ext cx="4547215" cy="58846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65" y="442385"/>
            <a:ext cx="4547871" cy="58854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21" y="1137916"/>
            <a:ext cx="2839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j-lt"/>
              </a:rPr>
              <a:t>Board renewal research in Canada (OSC data)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338" y="1127256"/>
            <a:ext cx="628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Term limits are not consistently implemented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75713"/>
              </p:ext>
            </p:extLst>
          </p:nvPr>
        </p:nvGraphicFramePr>
        <p:xfrm>
          <a:off x="3822338" y="1644345"/>
          <a:ext cx="778631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Adoption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2011 </a:t>
                      </a:r>
                      <a:r>
                        <a:rPr lang="en-CA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% female board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2015 </a:t>
                      </a:r>
                      <a:r>
                        <a:rPr lang="en-CA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 % female board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Term limit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Term limit tenure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Term limit</a:t>
                      </a:r>
                      <a:r>
                        <a:rPr lang="en-CA" baseline="0" dirty="0" smtClean="0"/>
                        <a:t> age and tenure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None disclosed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22338" y="6440708"/>
            <a:ext cx="1351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OSC data 2015, N=131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822338" y="4515592"/>
            <a:ext cx="7172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CA" sz="2400" dirty="0"/>
              <a:t>Lack of regular board effectiveness </a:t>
            </a:r>
            <a:r>
              <a:rPr lang="en-CA" sz="2400" dirty="0" smtClean="0"/>
              <a:t>discussions</a:t>
            </a:r>
          </a:p>
          <a:p>
            <a:endParaRPr lang="en-CA" sz="2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CA" sz="2400" dirty="0" smtClean="0"/>
              <a:t>Similarity </a:t>
            </a:r>
            <a:r>
              <a:rPr lang="en-CA" sz="2400" dirty="0"/>
              <a:t>bias (traditional networks, C-suite only, ….) when </a:t>
            </a:r>
            <a:r>
              <a:rPr lang="en-CA" sz="2400" dirty="0" smtClean="0"/>
              <a:t>renewal is taking place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991592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998" y="63013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+mj-lt"/>
              </a:rPr>
              <a:t>When having too many experts on the board backfires*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437" y="6200107"/>
            <a:ext cx="4373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*Academic study, 2016, banking industry, 1300 community banks, over 17 years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746437" y="1828958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Investigated relationship between domain experts and a bank’s financial performance or survival chances:</a:t>
            </a:r>
          </a:p>
          <a:p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/>
              <a:t>In situations of significant uncertainty, the higher the number of banking experts on the board, the greater the likelihood that a bank would go out of business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 dirty="0"/>
          </a:p>
          <a:p>
            <a:r>
              <a:rPr lang="en-CA" sz="2000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“Cognitive entrenchment” – less flexible in thinking and changing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Overconfidence – risk-taking, not asking for enough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Task conflict – “we have always done it this way” suppressing different view points, ideas and opinion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7991" y="2185639"/>
            <a:ext cx="2553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The risk of similarity bias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44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thoughts and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et’s work together on gender advancement - make </a:t>
            </a:r>
            <a:r>
              <a:rPr lang="en-CA" dirty="0"/>
              <a:t>sure your company is </a:t>
            </a:r>
            <a:r>
              <a:rPr lang="en-CA" u="sng" dirty="0"/>
              <a:t>part of the 30% Club </a:t>
            </a:r>
            <a:endParaRPr lang="en-CA" u="sng" dirty="0" smtClean="0"/>
          </a:p>
          <a:p>
            <a:r>
              <a:rPr lang="en-CA" dirty="0" smtClean="0"/>
              <a:t>Engaging men and women in joint problem solving – </a:t>
            </a:r>
            <a:r>
              <a:rPr lang="en-CA" u="sng" dirty="0" smtClean="0"/>
              <a:t>create joint task forces </a:t>
            </a:r>
            <a:r>
              <a:rPr lang="en-CA" dirty="0" smtClean="0"/>
              <a:t>with shared goals that provide better understanding of the overall picture</a:t>
            </a:r>
          </a:p>
          <a:p>
            <a:r>
              <a:rPr lang="en-CA" dirty="0" smtClean="0"/>
              <a:t>Affinity groups segregate rather than integrate! Don’t create in-groups/out-groups</a:t>
            </a:r>
          </a:p>
          <a:p>
            <a:r>
              <a:rPr lang="en-CA" dirty="0" smtClean="0"/>
              <a:t>Mandatory diversity programs are doomed to fail, but </a:t>
            </a:r>
            <a:r>
              <a:rPr lang="en-CA" u="sng" dirty="0" smtClean="0"/>
              <a:t>voluntary</a:t>
            </a:r>
            <a:r>
              <a:rPr lang="en-CA" dirty="0" smtClean="0"/>
              <a:t> ones can have positive impact</a:t>
            </a:r>
          </a:p>
          <a:p>
            <a:r>
              <a:rPr lang="en-CA" dirty="0" smtClean="0"/>
              <a:t>Bias training can provide a common language, but won’t change individual behaviour. You can </a:t>
            </a:r>
            <a:r>
              <a:rPr lang="en-CA" dirty="0" err="1" smtClean="0"/>
              <a:t>debias</a:t>
            </a:r>
            <a:r>
              <a:rPr lang="en-CA" dirty="0" smtClean="0"/>
              <a:t> processes, and you can use teams to call out biases in real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919" y="872889"/>
            <a:ext cx="7315200" cy="202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Thank you!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47893" y="4393580"/>
            <a:ext cx="321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Prof. Beatrix Dart</a:t>
            </a:r>
          </a:p>
          <a:p>
            <a:r>
              <a:rPr lang="en-CA" dirty="0" smtClean="0"/>
              <a:t>Rotman School of Management</a:t>
            </a:r>
          </a:p>
          <a:p>
            <a:r>
              <a:rPr lang="en-CA" dirty="0" smtClean="0"/>
              <a:t>University of Toronto</a:t>
            </a:r>
          </a:p>
          <a:p>
            <a:r>
              <a:rPr lang="en-CA" dirty="0" smtClean="0"/>
              <a:t>bdart@rotman.utoronto.ca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9963" y="4393575"/>
            <a:ext cx="3695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Matt Fullbrook</a:t>
            </a:r>
          </a:p>
          <a:p>
            <a:r>
              <a:rPr lang="en-CA" dirty="0" smtClean="0"/>
              <a:t>Rotman School of Management</a:t>
            </a:r>
          </a:p>
          <a:p>
            <a:r>
              <a:rPr lang="en-CA" dirty="0" smtClean="0"/>
              <a:t>University of Toronto</a:t>
            </a:r>
          </a:p>
          <a:p>
            <a:r>
              <a:rPr lang="en-CA" dirty="0" smtClean="0"/>
              <a:t>Matt.fullbrook@rotman.utoronto.ca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3850" y="3091253"/>
            <a:ext cx="2494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Ekta</a:t>
            </a:r>
            <a:r>
              <a:rPr lang="en-CA" dirty="0" smtClean="0"/>
              <a:t> </a:t>
            </a:r>
            <a:r>
              <a:rPr lang="en-CA" dirty="0" err="1" smtClean="0"/>
              <a:t>Mendhi</a:t>
            </a:r>
            <a:endParaRPr lang="en-CA" dirty="0" smtClean="0"/>
          </a:p>
          <a:p>
            <a:r>
              <a:rPr lang="en-CA" dirty="0" smtClean="0"/>
              <a:t>CIBC</a:t>
            </a:r>
          </a:p>
          <a:p>
            <a:r>
              <a:rPr lang="en-CA" dirty="0" smtClean="0"/>
              <a:t>Ekta.mendhi@cibc.com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75520" y="6453337"/>
            <a:ext cx="2839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Sources: </a:t>
            </a:r>
            <a:r>
              <a:rPr lang="en-CA" sz="1000" dirty="0" smtClean="0"/>
              <a:t>2018 Diversity Disclosure Practices, Osler</a:t>
            </a:r>
            <a:endParaRPr lang="en-US" sz="1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75123833"/>
              </p:ext>
            </p:extLst>
          </p:nvPr>
        </p:nvGraphicFramePr>
        <p:xfrm>
          <a:off x="3612995" y="793407"/>
          <a:ext cx="7460787" cy="522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9795" y="2007219"/>
            <a:ext cx="2040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Current Status in Canada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423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86" y="1460686"/>
            <a:ext cx="2704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j-lt"/>
              </a:rPr>
              <a:t>The pressure for gender diversity on boards and in senior roles is increasing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201" y="416177"/>
            <a:ext cx="44046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OSC – Comply or </a:t>
            </a:r>
            <a:r>
              <a:rPr lang="en-CA" sz="2400" dirty="0" smtClean="0"/>
              <a:t>Explain</a:t>
            </a:r>
            <a:br>
              <a:rPr lang="en-CA" sz="2400" dirty="0" smtClean="0"/>
            </a:b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Bloomberg “Financial Services Gender-Equality Index</a:t>
            </a:r>
            <a:r>
              <a:rPr lang="en-CA" sz="2400" dirty="0" smtClean="0"/>
              <a:t>”</a:t>
            </a:r>
            <a:br>
              <a:rPr lang="en-CA" sz="2400" dirty="0" smtClean="0"/>
            </a:b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Quota in other </a:t>
            </a:r>
            <a:r>
              <a:rPr lang="en-CA" sz="2400" dirty="0" smtClean="0"/>
              <a:t>countries</a:t>
            </a:r>
            <a:br>
              <a:rPr lang="en-CA" sz="2400" dirty="0" smtClean="0"/>
            </a:b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Campaigns such as The 30% Club </a:t>
            </a:r>
            <a:r>
              <a:rPr lang="en-CA" sz="2400" dirty="0" smtClean="0"/>
              <a:t>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30% Club </a:t>
            </a:r>
            <a:r>
              <a:rPr lang="en-CA" sz="2400" dirty="0" smtClean="0"/>
              <a:t>Canada Investor Statement of Intent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Joint efforts such as The Canadian Gender and Good Governance Alliance</a:t>
            </a:r>
            <a:endParaRPr lang="en-CA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130" y="1460686"/>
            <a:ext cx="26440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18" y="2019302"/>
            <a:ext cx="2798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Who are the decision-makers – and how can they be influenced?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622223" y="3160193"/>
            <a:ext cx="978408" cy="484632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73" y="2511922"/>
            <a:ext cx="2571750" cy="1781175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 bwMode="auto">
          <a:xfrm>
            <a:off x="8578234" y="3233343"/>
            <a:ext cx="422882" cy="411483"/>
          </a:xfrm>
          <a:prstGeom prst="pl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943" y="2804132"/>
            <a:ext cx="83092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89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824" y="2204865"/>
            <a:ext cx="6330176" cy="2969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30%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representation in senior roles and on boards by 2022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is an </a:t>
            </a:r>
            <a:r>
              <a:rPr lang="en-US" sz="2400" u="sng" dirty="0">
                <a:solidFill>
                  <a:schemeClr val="tx1"/>
                </a:solidFill>
                <a:cs typeface="Arial" panose="020B0604020202020204" pitchFamily="34" charset="0"/>
              </a:rPr>
              <a:t>aspirational goal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a quota</a:t>
            </a:r>
          </a:p>
        </p:txBody>
      </p:sp>
      <p:pic>
        <p:nvPicPr>
          <p:cNvPr id="6" name="Picture 5" descr="30percentclub-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1" y="839484"/>
            <a:ext cx="2286000" cy="15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818" y="1334026"/>
            <a:ext cx="2796128" cy="2100550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Core Principles for 30% Club</a:t>
            </a:r>
            <a:endParaRPr lang="en-US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0195" y="973150"/>
            <a:ext cx="6374638" cy="4525963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are not an organization or a club, we are a collaborative umbrella campaign</a:t>
            </a:r>
          </a:p>
          <a:p>
            <a:r>
              <a:rPr lang="en-C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are not aligned with any one government or institution and are non-partisan</a:t>
            </a:r>
          </a:p>
          <a:p>
            <a:r>
              <a:rPr lang="en-C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are non-commercial and don’t charge for membership</a:t>
            </a:r>
          </a:p>
          <a:p>
            <a:r>
              <a:rPr lang="en-C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do not support “name and shame” approaches</a:t>
            </a:r>
          </a:p>
          <a:p>
            <a:r>
              <a:rPr lang="en-C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We are not a diversity initiative, but a voluntary-led business initiative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169" y="2504738"/>
            <a:ext cx="2979348" cy="508919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30% Club Members in Canada</a:t>
            </a:r>
            <a:endParaRPr lang="en-US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985" y="1173546"/>
            <a:ext cx="6240966" cy="3680222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220</a:t>
            </a:r>
            <a:r>
              <a:rPr lang="en-US" sz="5400" b="1" dirty="0">
                <a:solidFill>
                  <a:schemeClr val="tx1"/>
                </a:solidFill>
                <a:cs typeface="Arial" panose="020B0604020202020204" pitchFamily="34" charset="0"/>
              </a:rPr>
              <a:t>+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Member Organizations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Focus on corporate firms, but also crown corporations, professional services firms, and large private companies</a:t>
            </a:r>
          </a:p>
        </p:txBody>
      </p:sp>
    </p:spTree>
    <p:extLst>
      <p:ext uri="{BB962C8B-B14F-4D97-AF65-F5344CB8AC3E}">
        <p14:creationId xmlns:p14="http://schemas.microsoft.com/office/powerpoint/2010/main" val="34139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0280" r="9768" b="17524"/>
          <a:stretch/>
        </p:blipFill>
        <p:spPr>
          <a:xfrm>
            <a:off x="4993887" y="495024"/>
            <a:ext cx="5454805" cy="54676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2" y="2663613"/>
            <a:ext cx="2137530" cy="508919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Major Influencers Critical For Success</a:t>
            </a:r>
            <a:endParaRPr lang="en-US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0901" y="3196510"/>
            <a:ext cx="6375879" cy="373435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$4+ trillion in assets</a:t>
            </a:r>
          </a:p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200+ CEOs</a:t>
            </a:r>
          </a:p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13,500+ board directors</a:t>
            </a:r>
          </a:p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430+ institutions </a:t>
            </a:r>
          </a:p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Various levels of government &amp; regulators</a:t>
            </a:r>
          </a:p>
          <a:p>
            <a:pPr marL="395806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5+ million employees</a:t>
            </a:r>
          </a:p>
          <a:p>
            <a:pPr marL="14816"/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83200" y="2932013"/>
            <a:ext cx="0" cy="377952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28" y="3245909"/>
            <a:ext cx="1058349" cy="735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0" y="3245909"/>
            <a:ext cx="765635" cy="735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07" y="4332601"/>
            <a:ext cx="1061192" cy="435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1" y="4269886"/>
            <a:ext cx="1243053" cy="483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26" y="4918466"/>
            <a:ext cx="2313145" cy="5926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4" y="5055811"/>
            <a:ext cx="1125077" cy="4023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69" y="5790798"/>
            <a:ext cx="1286460" cy="512903"/>
          </a:xfrm>
          <a:prstGeom prst="rect">
            <a:avLst/>
          </a:prstGeom>
        </p:spPr>
      </p:pic>
      <p:pic>
        <p:nvPicPr>
          <p:cNvPr id="13" name="Picture 2" descr="L:\Events\Sponsorships\30% Club\Alliance Talk\source files\Alliance logo_EN.png">
            <a:extLst>
              <a:ext uri="{FF2B5EF4-FFF2-40B4-BE49-F238E27FC236}">
                <a16:creationId xmlns:a16="http://schemas.microsoft.com/office/drawing/2014/main" xmlns="" id="{241482B7-49C0-4025-8626-212D6FDF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2" y="584201"/>
            <a:ext cx="4571999" cy="13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4305" y="5903617"/>
            <a:ext cx="1726395" cy="2872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CA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Clarkson Centre for Business</a:t>
            </a:r>
          </a:p>
          <a:p>
            <a:r>
              <a:rPr lang="en-CA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Ethics and Board Effectiveness</a:t>
            </a:r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599</Words>
  <Application>Microsoft Office PowerPoint</Application>
  <PresentationFormat>Widescreen</PresentationFormat>
  <Paragraphs>126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Segoe UI Semibold</vt:lpstr>
      <vt:lpstr>Times New Roman</vt:lpstr>
      <vt:lpstr>Wingdings</vt:lpstr>
      <vt:lpstr>Wingdings 2</vt:lpstr>
      <vt:lpstr>Frame</vt:lpstr>
      <vt:lpstr>How to Build and Lead Gender-Balanced Organizations: Practical Tools for CEOs and Board Chairs</vt:lpstr>
      <vt:lpstr>PowerPoint Presentation</vt:lpstr>
      <vt:lpstr>PowerPoint Presentation</vt:lpstr>
      <vt:lpstr>PowerPoint Presentation</vt:lpstr>
      <vt:lpstr>PowerPoint Presentation</vt:lpstr>
      <vt:lpstr>Core Principles for 30% Club</vt:lpstr>
      <vt:lpstr>30% Club Members in Canada</vt:lpstr>
      <vt:lpstr>Major Influencers Critical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 and action steps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Diversity-Framing the Issue</dc:title>
  <dc:creator>Beatrix Dart</dc:creator>
  <cp:lastModifiedBy>Amanda popowicz-soni</cp:lastModifiedBy>
  <cp:revision>31</cp:revision>
  <dcterms:created xsi:type="dcterms:W3CDTF">2016-11-02T15:15:12Z</dcterms:created>
  <dcterms:modified xsi:type="dcterms:W3CDTF">2019-05-01T03:05:03Z</dcterms:modified>
</cp:coreProperties>
</file>