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51"/>
  </p:notesMasterIdLst>
  <p:sldIdLst>
    <p:sldId id="256" r:id="rId2"/>
    <p:sldId id="259" r:id="rId3"/>
    <p:sldId id="258" r:id="rId4"/>
    <p:sldId id="260" r:id="rId5"/>
    <p:sldId id="342" r:id="rId6"/>
    <p:sldId id="271" r:id="rId7"/>
    <p:sldId id="341" r:id="rId8"/>
    <p:sldId id="304" r:id="rId9"/>
    <p:sldId id="337" r:id="rId10"/>
    <p:sldId id="338" r:id="rId11"/>
    <p:sldId id="305" r:id="rId12"/>
    <p:sldId id="331" r:id="rId13"/>
    <p:sldId id="343" r:id="rId14"/>
    <p:sldId id="336" r:id="rId15"/>
    <p:sldId id="334" r:id="rId16"/>
    <p:sldId id="330" r:id="rId17"/>
    <p:sldId id="307" r:id="rId18"/>
    <p:sldId id="308" r:id="rId19"/>
    <p:sldId id="309" r:id="rId20"/>
    <p:sldId id="310" r:id="rId21"/>
    <p:sldId id="311" r:id="rId22"/>
    <p:sldId id="313" r:id="rId23"/>
    <p:sldId id="317" r:id="rId24"/>
    <p:sldId id="319" r:id="rId25"/>
    <p:sldId id="320" r:id="rId26"/>
    <p:sldId id="344" r:id="rId27"/>
    <p:sldId id="321" r:id="rId28"/>
    <p:sldId id="322" r:id="rId29"/>
    <p:sldId id="325" r:id="rId30"/>
    <p:sldId id="327" r:id="rId31"/>
    <p:sldId id="323" r:id="rId32"/>
    <p:sldId id="324" r:id="rId33"/>
    <p:sldId id="326" r:id="rId34"/>
    <p:sldId id="328" r:id="rId35"/>
    <p:sldId id="329" r:id="rId36"/>
    <p:sldId id="340" r:id="rId37"/>
    <p:sldId id="268" r:id="rId38"/>
    <p:sldId id="350" r:id="rId39"/>
    <p:sldId id="351" r:id="rId40"/>
    <p:sldId id="352" r:id="rId41"/>
    <p:sldId id="353" r:id="rId42"/>
    <p:sldId id="349" r:id="rId43"/>
    <p:sldId id="354" r:id="rId44"/>
    <p:sldId id="265" r:id="rId45"/>
    <p:sldId id="270" r:id="rId46"/>
    <p:sldId id="339" r:id="rId47"/>
    <p:sldId id="335" r:id="rId48"/>
    <p:sldId id="272" r:id="rId49"/>
    <p:sldId id="273" r:id="rId50"/>
  </p:sldIdLst>
  <p:sldSz cx="12192000" cy="6858000"/>
  <p:notesSz cx="6858000" cy="9144000"/>
  <p:defaultTex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349" autoAdjust="0"/>
    <p:restoredTop sz="66549" autoAdjust="0"/>
  </p:normalViewPr>
  <p:slideViewPr>
    <p:cSldViewPr snapToGrid="0">
      <p:cViewPr varScale="1">
        <p:scale>
          <a:sx n="53" d="100"/>
          <a:sy n="53" d="100"/>
        </p:scale>
        <p:origin x="1728" y="66"/>
      </p:cViewPr>
      <p:guideLst/>
    </p:cSldViewPr>
  </p:slideViewPr>
  <p:notesTextViewPr>
    <p:cViewPr>
      <p:scale>
        <a:sx n="1" d="1"/>
        <a:sy n="1" d="1"/>
      </p:scale>
      <p:origin x="0" y="0"/>
    </p:cViewPr>
  </p:notesTextViewPr>
  <p:sorterViewPr>
    <p:cViewPr>
      <p:scale>
        <a:sx n="140" d="100"/>
        <a:sy n="140" d="100"/>
      </p:scale>
      <p:origin x="0" y="-224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6755F-5535-45C3-BF44-7130877EBCAD}" type="datetimeFigureOut">
              <a:rPr lang="en-CA" smtClean="0"/>
              <a:t>2019-05-09</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9E8FC-0A67-4890-9674-BEF345C2C8EF}" type="slidenum">
              <a:rPr lang="en-CA" smtClean="0"/>
              <a:t>‹#›</a:t>
            </a:fld>
            <a:endParaRPr lang="en-CA" dirty="0"/>
          </a:p>
        </p:txBody>
      </p:sp>
    </p:spTree>
    <p:extLst>
      <p:ext uri="{BB962C8B-B14F-4D97-AF65-F5344CB8AC3E}">
        <p14:creationId xmlns:p14="http://schemas.microsoft.com/office/powerpoint/2010/main" val="84706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69E8FC-0A67-4890-9674-BEF345C2C8EF}" type="slidenum">
              <a:rPr lang="en-CA" smtClean="0"/>
              <a:t>3</a:t>
            </a:fld>
            <a:endParaRPr lang="en-CA" dirty="0"/>
          </a:p>
        </p:txBody>
      </p:sp>
    </p:spTree>
    <p:extLst>
      <p:ext uri="{BB962C8B-B14F-4D97-AF65-F5344CB8AC3E}">
        <p14:creationId xmlns:p14="http://schemas.microsoft.com/office/powerpoint/2010/main" val="349970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214" y="4420942"/>
            <a:ext cx="6062869" cy="738664"/>
          </a:xfrm>
        </p:spPr>
        <p:txBody>
          <a:bodyPr/>
          <a:lstStyle/>
          <a:p>
            <a:pPr>
              <a:lnSpc>
                <a:spcPts val="1400"/>
              </a:lnSpc>
              <a:spcBef>
                <a:spcPts val="0"/>
              </a:spcBef>
              <a:spcAft>
                <a:spcPts val="600"/>
              </a:spcAft>
            </a:pPr>
            <a:r>
              <a:rPr lang="fr-CA" baseline="0" dirty="0">
                <a:latin typeface="Bookman Old Style" panose="02050604050505020204" pitchFamily="18" charset="0"/>
              </a:rPr>
              <a:t>Ce diagramme décompose les types de violence que les gens subissaient en milieu de travail ou à proximité du lieu de travail.</a:t>
            </a:r>
            <a:endParaRPr lang="en-CA" dirty="0">
              <a:latin typeface="Bookman Old Style" panose="02050604050505020204" pitchFamily="18" charset="0"/>
            </a:endParaRPr>
          </a:p>
        </p:txBody>
      </p:sp>
      <p:sp>
        <p:nvSpPr>
          <p:cNvPr id="4" name="Slide Number Placeholder 3"/>
          <p:cNvSpPr>
            <a:spLocks noGrp="1"/>
          </p:cNvSpPr>
          <p:nvPr>
            <p:ph type="sldNum" sz="quarter" idx="10"/>
          </p:nvPr>
        </p:nvSpPr>
        <p:spPr>
          <a:xfrm>
            <a:off x="3727574" y="8831014"/>
            <a:ext cx="3038179" cy="360099"/>
          </a:xfrm>
        </p:spPr>
        <p:txBody>
          <a:bodyPr/>
          <a:lstStyle/>
          <a:p>
            <a:pPr>
              <a:defRPr/>
            </a:pPr>
            <a:fld id="{7E90DBD0-7E96-5249-AFB8-02DE0DC4621A}"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05782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a:xfrm>
            <a:off x="3799582" y="8831014"/>
            <a:ext cx="3038179" cy="360099"/>
          </a:xfrm>
        </p:spPr>
        <p:txBody>
          <a:bodyPr/>
          <a:lstStyle/>
          <a:p>
            <a:pPr>
              <a:defRPr/>
            </a:pPr>
            <a:fld id="{7E90DBD0-7E96-5249-AFB8-02DE0DC4621A}"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96251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214" y="4420942"/>
            <a:ext cx="6062869" cy="548868"/>
          </a:xfrm>
        </p:spPr>
        <p:txBody>
          <a:bodyPr/>
          <a:lstStyle/>
          <a:p>
            <a:pPr>
              <a:lnSpc>
                <a:spcPts val="1400"/>
              </a:lnSpc>
              <a:spcBef>
                <a:spcPts val="0"/>
              </a:spcBef>
              <a:spcAft>
                <a:spcPts val="600"/>
              </a:spcAft>
            </a:pPr>
            <a:r>
              <a:rPr lang="fr-CA" baseline="0">
                <a:latin typeface="Bookman Old Style" panose="02050604050505020204" pitchFamily="18" charset="0"/>
              </a:rPr>
              <a:t>Voici quelques déclarations des participants au sondage. </a:t>
            </a:r>
            <a:endParaRPr lang="en-CA" dirty="0">
              <a:latin typeface="Bookman Old Style" panose="02050604050505020204" pitchFamily="18" charset="0"/>
            </a:endParaRPr>
          </a:p>
        </p:txBody>
      </p:sp>
      <p:sp>
        <p:nvSpPr>
          <p:cNvPr id="4" name="Slide Number Placeholder 3"/>
          <p:cNvSpPr>
            <a:spLocks noGrp="1"/>
          </p:cNvSpPr>
          <p:nvPr>
            <p:ph type="sldNum" sz="quarter" idx="10"/>
          </p:nvPr>
        </p:nvSpPr>
        <p:spPr>
          <a:xfrm>
            <a:off x="3727574" y="8758947"/>
            <a:ext cx="3038179" cy="360099"/>
          </a:xfrm>
        </p:spPr>
        <p:txBody>
          <a:bodyPr/>
          <a:lstStyle/>
          <a:p>
            <a:pPr>
              <a:defRPr/>
            </a:pPr>
            <a:fld id="{7E90DBD0-7E96-5249-AFB8-02DE0DC4621A}"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42612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a:xfrm>
            <a:off x="3727574" y="8831014"/>
            <a:ext cx="3038179" cy="360099"/>
          </a:xfrm>
        </p:spPr>
        <p:txBody>
          <a:bodyPr/>
          <a:lstStyle/>
          <a:p>
            <a:pPr>
              <a:defRPr/>
            </a:pPr>
            <a:fld id="{7E90DBD0-7E96-5249-AFB8-02DE0DC4621A}"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1089471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13942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i="1" baseline="0" dirty="0"/>
              <a:t>Cette diapositive explore certaines des composantes de la culture organisationnelle.</a:t>
            </a:r>
          </a:p>
          <a:p>
            <a:pPr marL="171450" indent="-171450">
              <a:buFont typeface="Arial" panose="020B0604020202020204" pitchFamily="34" charset="0"/>
              <a:buChar char="•"/>
            </a:pPr>
            <a:r>
              <a:rPr lang="fr-CA" i="1" baseline="0" dirty="0"/>
              <a:t>Commençons par la législation et la jurisprudence : c’est ainsi que la législation est mise en œuvre par les tribunaux;</a:t>
            </a:r>
          </a:p>
          <a:p>
            <a:pPr marL="171450" indent="-171450">
              <a:buFont typeface="Arial" panose="020B0604020202020204" pitchFamily="34" charset="0"/>
              <a:buChar char="•"/>
            </a:pPr>
            <a:r>
              <a:rPr lang="fr-CA" i="1" baseline="0" dirty="0"/>
              <a:t>... puis passer aux politiques et aux processus : c’est ainsi que la législation est mise en œuvre en milieu de travail;</a:t>
            </a:r>
          </a:p>
          <a:p>
            <a:pPr marL="171450" indent="-171450" rtl="0">
              <a:buFont typeface="Arial" panose="020B0604020202020204" pitchFamily="34" charset="0"/>
              <a:buChar char="•"/>
            </a:pPr>
            <a:r>
              <a:rPr lang="fr-CA" i="1" baseline="0" dirty="0"/>
              <a:t>... puis passer à la formation : c’est la méthode primaire  par laquelle les politiques et processus sont disséminés à l’échelle de l’entreprise, de sorte que les normes et les pratiques sont communiquées et les attentes sont précisées. Le niveau de formation ici chez Bombardier est important, et </a:t>
            </a:r>
            <a:r>
              <a:rPr lang="fr-CA" i="1" baseline="0" dirty="0">
                <a:solidFill>
                  <a:srgbClr val="FF0000"/>
                </a:solidFill>
              </a:rPr>
              <a:t>peut être </a:t>
            </a:r>
            <a:r>
              <a:rPr lang="fr-CA" i="1" baseline="0" dirty="0"/>
              <a:t>à la fois formel et informel. Ce aspect particulier de notre entreprise a une portée considérable.</a:t>
            </a:r>
            <a:endParaRPr lang="en-US" i="1" dirty="0"/>
          </a:p>
          <a:p>
            <a:pPr marL="171450" indent="-171450">
              <a:buFont typeface="Arial" panose="020B0604020202020204" pitchFamily="34" charset="0"/>
              <a:buChar char="•"/>
            </a:pPr>
            <a:r>
              <a:rPr lang="fr-CA" i="1" baseline="0" dirty="0"/>
              <a:t>Passons maintenant au bien-être des employés : La santé et la sécurité physiques et émotionnelles, et la mobilisation des employés vont de pair. Ces aspects sont ceux sur lesquels la plupart des entreprises se concentrent pour la mesure et l’évaluation (sauf que nous mesurons habituellement les maladies et les accidents). Le résultat que nous aimerions tous voir est un milieu de travail respectueux. Mais qu’est-ce que ça veut dire d’être « respectueux »?</a:t>
            </a:r>
          </a:p>
          <a:p>
            <a:pPr marL="171450" indent="-171450" rtl="0">
              <a:buFont typeface="Arial" panose="020B0604020202020204" pitchFamily="34" charset="0"/>
              <a:buChar char="•"/>
            </a:pPr>
            <a:r>
              <a:rPr lang="fr-CA" i="1" baseline="0" dirty="0">
                <a:solidFill>
                  <a:schemeClr val="tx1"/>
                </a:solidFill>
              </a:rPr>
              <a:t>Les situations d’intimidation et de harcèlement en milieu de travail se produisent en raison de la façon dont les gens </a:t>
            </a:r>
            <a:r>
              <a:rPr lang="fr-CA" i="1" baseline="0" dirty="0">
                <a:solidFill>
                  <a:schemeClr val="tx1"/>
                </a:solidFill>
                <a:effectLst>
                  <a:outerShdw blurRad="38100" dist="38100" dir="2700000" algn="tl">
                    <a:srgbClr val="000000">
                      <a:alpha val="43137"/>
                    </a:srgbClr>
                  </a:outerShdw>
                </a:effectLst>
              </a:rPr>
              <a:t>se traitent entre eux</a:t>
            </a:r>
            <a:r>
              <a:rPr lang="fr-CA" i="1" baseline="0" dirty="0">
                <a:solidFill>
                  <a:schemeClr val="tx1"/>
                </a:solidFill>
              </a:rPr>
              <a:t>. Le résultat que nous </a:t>
            </a:r>
            <a:r>
              <a:rPr lang="fr-CA" i="1" u="sng" baseline="0" dirty="0">
                <a:solidFill>
                  <a:schemeClr val="tx1"/>
                </a:solidFill>
              </a:rPr>
              <a:t>aimerions</a:t>
            </a:r>
            <a:r>
              <a:rPr lang="fr-CA" i="1" baseline="0" dirty="0">
                <a:solidFill>
                  <a:schemeClr val="tx1"/>
                </a:solidFill>
              </a:rPr>
              <a:t> voir est que nos compétences en communication et en comportement répondent aux normes de la législation et de nos politiques internes. Cela signifie que nous devons accroître nos compétences en matière de relations et de communications pour surmonter nos différences.</a:t>
            </a:r>
          </a:p>
          <a:p>
            <a:pPr marL="171450" indent="-171450">
              <a:buFont typeface="Arial" panose="020B0604020202020204" pitchFamily="34" charset="0"/>
              <a:buChar char="•"/>
            </a:pPr>
            <a:r>
              <a:rPr lang="fr-CA" i="1" baseline="0" dirty="0">
                <a:solidFill>
                  <a:schemeClr val="tx1"/>
                </a:solidFill>
              </a:rPr>
              <a:t>En d’autres termes, une relation positive au niveau informel prévient les problèmes au niveau formel – et crée un milieu dans lequel le harcèlement ne peut se développer.</a:t>
            </a:r>
          </a:p>
          <a:p>
            <a:pPr marL="171450" indent="-171450">
              <a:buFont typeface="Arial" panose="020B0604020202020204" pitchFamily="34" charset="0"/>
              <a:buChar char="•"/>
            </a:pPr>
            <a:r>
              <a:rPr lang="fr-CA" i="1" baseline="0" dirty="0">
                <a:solidFill>
                  <a:schemeClr val="tx1"/>
                </a:solidFill>
              </a:rPr>
              <a:t>C’est l’objectif de notre formation d’aujourd’hui.</a:t>
            </a:r>
          </a:p>
        </p:txBody>
      </p:sp>
      <p:sp>
        <p:nvSpPr>
          <p:cNvPr id="4" name="Slide Number Placeholder 3"/>
          <p:cNvSpPr>
            <a:spLocks noGrp="1"/>
          </p:cNvSpPr>
          <p:nvPr>
            <p:ph type="sldNum" sz="quarter" idx="10"/>
          </p:nvPr>
        </p:nvSpPr>
        <p:spPr/>
        <p:txBody>
          <a:bodyPr/>
          <a:lstStyle/>
          <a:p>
            <a:fld id="{C7CDB872-AD70-4700-97C1-F9356F0BF790}" type="slidenum">
              <a:rPr lang="en-US" smtClean="0"/>
              <a:t>47</a:t>
            </a:fld>
            <a:endParaRPr lang="en-US" dirty="0"/>
          </a:p>
        </p:txBody>
      </p:sp>
    </p:spTree>
    <p:extLst>
      <p:ext uri="{BB962C8B-B14F-4D97-AF65-F5344CB8AC3E}">
        <p14:creationId xmlns:p14="http://schemas.microsoft.com/office/powerpoint/2010/main" val="5601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69E8FC-0A67-4890-9674-BEF345C2C8EF}" type="slidenum">
              <a:rPr lang="en-CA" smtClean="0"/>
              <a:t>11</a:t>
            </a:fld>
            <a:endParaRPr lang="en-CA" dirty="0"/>
          </a:p>
        </p:txBody>
      </p:sp>
    </p:spTree>
    <p:extLst>
      <p:ext uri="{BB962C8B-B14F-4D97-AF65-F5344CB8AC3E}">
        <p14:creationId xmlns:p14="http://schemas.microsoft.com/office/powerpoint/2010/main" val="32177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AC49E-89EA-408F-A762-5089FAF16AE3}" type="slidenum">
              <a:rPr lang="en-US" smtClean="0"/>
              <a:t>12</a:t>
            </a:fld>
            <a:endParaRPr lang="en-US" dirty="0"/>
          </a:p>
        </p:txBody>
      </p:sp>
    </p:spTree>
    <p:extLst>
      <p:ext uri="{BB962C8B-B14F-4D97-AF65-F5344CB8AC3E}">
        <p14:creationId xmlns:p14="http://schemas.microsoft.com/office/powerpoint/2010/main" val="351432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1" baseline="0" dirty="0"/>
              <a:t>Avoir une analyse intersectionnelle consiste à comprendre les façons dont les diverses positions d’avantage et de désavantage, ou de privilège et d’oppression, se recoupent les unes avec les autres. Chaque personne a une expérience distincte et son expérience est habituellement un mélange de privilège et d’oppression. Chaque fois que notre expérience s’harmonise avec la norme mythique, nous sommes dans une position d’avantage socialement construit. Ce sont les mythes et les stéréotypes qui maintiennent le désavantage en place.</a:t>
            </a:r>
            <a:endParaRPr lang="en-US" i="1" dirty="0"/>
          </a:p>
        </p:txBody>
      </p:sp>
      <p:sp>
        <p:nvSpPr>
          <p:cNvPr id="4" name="Slide Number Placeholder 3"/>
          <p:cNvSpPr>
            <a:spLocks noGrp="1"/>
          </p:cNvSpPr>
          <p:nvPr>
            <p:ph type="sldNum" sz="quarter" idx="10"/>
          </p:nvPr>
        </p:nvSpPr>
        <p:spPr/>
        <p:txBody>
          <a:bodyPr/>
          <a:lstStyle/>
          <a:p>
            <a:fld id="{C7CDB872-AD70-4700-97C1-F9356F0BF790}" type="slidenum">
              <a:rPr lang="en-US" smtClean="0"/>
              <a:t>14</a:t>
            </a:fld>
            <a:endParaRPr lang="en-US" dirty="0"/>
          </a:p>
        </p:txBody>
      </p:sp>
    </p:spTree>
    <p:extLst>
      <p:ext uri="{BB962C8B-B14F-4D97-AF65-F5344CB8AC3E}">
        <p14:creationId xmlns:p14="http://schemas.microsoft.com/office/powerpoint/2010/main" val="183678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ftr" sz="quarter" idx="4"/>
          </p:nvPr>
        </p:nvSpPr>
        <p:spPr>
          <a:noFill/>
        </p:spPr>
        <p:txBody>
          <a:bodyPr/>
          <a:lstStyle>
            <a:lvl1pPr defTabSz="928538">
              <a:defRPr sz="2400" b="1">
                <a:solidFill>
                  <a:schemeClr val="tx1"/>
                </a:solidFill>
                <a:latin typeface="Verdana" pitchFamily="34" charset="0"/>
              </a:defRPr>
            </a:lvl1pPr>
            <a:lvl2pPr marL="757066" indent="-291179" defTabSz="928538">
              <a:defRPr sz="2400" b="1">
                <a:solidFill>
                  <a:schemeClr val="tx1"/>
                </a:solidFill>
                <a:latin typeface="Verdana" pitchFamily="34" charset="0"/>
              </a:defRPr>
            </a:lvl2pPr>
            <a:lvl3pPr marL="1164717" indent="-232943" defTabSz="928538">
              <a:defRPr sz="2400" b="1">
                <a:solidFill>
                  <a:schemeClr val="tx1"/>
                </a:solidFill>
                <a:latin typeface="Verdana" pitchFamily="34" charset="0"/>
              </a:defRPr>
            </a:lvl3pPr>
            <a:lvl4pPr marL="1630604" indent="-232943" defTabSz="928538">
              <a:defRPr sz="2400" b="1">
                <a:solidFill>
                  <a:schemeClr val="tx1"/>
                </a:solidFill>
                <a:latin typeface="Verdana" pitchFamily="34" charset="0"/>
              </a:defRPr>
            </a:lvl4pPr>
            <a:lvl5pPr marL="2096491" indent="-232943" defTabSz="928538">
              <a:defRPr sz="2400" b="1">
                <a:solidFill>
                  <a:schemeClr val="tx1"/>
                </a:solidFill>
                <a:latin typeface="Verdana" pitchFamily="34" charset="0"/>
              </a:defRPr>
            </a:lvl5pPr>
            <a:lvl6pPr marL="2562377" indent="-232943" algn="ctr" defTabSz="928538" eaLnBrk="0" fontAlgn="base" hangingPunct="0">
              <a:spcBef>
                <a:spcPct val="50000"/>
              </a:spcBef>
              <a:spcAft>
                <a:spcPct val="0"/>
              </a:spcAft>
              <a:defRPr sz="2400" b="1">
                <a:solidFill>
                  <a:schemeClr val="tx1"/>
                </a:solidFill>
                <a:latin typeface="Verdana" pitchFamily="34" charset="0"/>
              </a:defRPr>
            </a:lvl6pPr>
            <a:lvl7pPr marL="3028264" indent="-232943" algn="ctr" defTabSz="928538" eaLnBrk="0" fontAlgn="base" hangingPunct="0">
              <a:spcBef>
                <a:spcPct val="50000"/>
              </a:spcBef>
              <a:spcAft>
                <a:spcPct val="0"/>
              </a:spcAft>
              <a:defRPr sz="2400" b="1">
                <a:solidFill>
                  <a:schemeClr val="tx1"/>
                </a:solidFill>
                <a:latin typeface="Verdana" pitchFamily="34" charset="0"/>
              </a:defRPr>
            </a:lvl7pPr>
            <a:lvl8pPr marL="3494151" indent="-232943" algn="ctr" defTabSz="928538" eaLnBrk="0" fontAlgn="base" hangingPunct="0">
              <a:spcBef>
                <a:spcPct val="50000"/>
              </a:spcBef>
              <a:spcAft>
                <a:spcPct val="0"/>
              </a:spcAft>
              <a:defRPr sz="2400" b="1">
                <a:solidFill>
                  <a:schemeClr val="tx1"/>
                </a:solidFill>
                <a:latin typeface="Verdana" pitchFamily="34" charset="0"/>
              </a:defRPr>
            </a:lvl8pPr>
            <a:lvl9pPr marL="3960038" indent="-232943" algn="ctr" defTabSz="928538" eaLnBrk="0" fontAlgn="base" hangingPunct="0">
              <a:spcBef>
                <a:spcPct val="50000"/>
              </a:spcBef>
              <a:spcAft>
                <a:spcPct val="0"/>
              </a:spcAft>
              <a:defRPr sz="2400" b="1">
                <a:solidFill>
                  <a:schemeClr val="tx1"/>
                </a:solidFill>
                <a:latin typeface="Verdana" pitchFamily="34" charset="0"/>
              </a:defRPr>
            </a:lvl9pPr>
          </a:lstStyle>
          <a:p>
            <a:r>
              <a:rPr lang="fr-CA" altLang="en-US" sz="1000" baseline="0"/>
              <a:t>© Respect-at-Work</a:t>
            </a:r>
            <a:r>
              <a:rPr lang="fr-CA" altLang="en-US" sz="1000" baseline="30000"/>
              <a:t>MC</a:t>
            </a:r>
          </a:p>
        </p:txBody>
      </p:sp>
      <p:sp>
        <p:nvSpPr>
          <p:cNvPr id="118787" name="Rectangle 7"/>
          <p:cNvSpPr>
            <a:spLocks noGrp="1" noChangeArrowheads="1"/>
          </p:cNvSpPr>
          <p:nvPr>
            <p:ph type="sldNum" sz="quarter" idx="5"/>
          </p:nvPr>
        </p:nvSpPr>
        <p:spPr>
          <a:noFill/>
        </p:spPr>
        <p:txBody>
          <a:bodyPr/>
          <a:lstStyle>
            <a:lvl1pPr defTabSz="928538">
              <a:defRPr sz="2400" b="1">
                <a:solidFill>
                  <a:schemeClr val="tx1"/>
                </a:solidFill>
                <a:latin typeface="Verdana" pitchFamily="34" charset="0"/>
              </a:defRPr>
            </a:lvl1pPr>
            <a:lvl2pPr marL="757066" indent="-291179" defTabSz="928538">
              <a:defRPr sz="2400" b="1">
                <a:solidFill>
                  <a:schemeClr val="tx1"/>
                </a:solidFill>
                <a:latin typeface="Verdana" pitchFamily="34" charset="0"/>
              </a:defRPr>
            </a:lvl2pPr>
            <a:lvl3pPr marL="1164717" indent="-232943" defTabSz="928538">
              <a:defRPr sz="2400" b="1">
                <a:solidFill>
                  <a:schemeClr val="tx1"/>
                </a:solidFill>
                <a:latin typeface="Verdana" pitchFamily="34" charset="0"/>
              </a:defRPr>
            </a:lvl3pPr>
            <a:lvl4pPr marL="1630604" indent="-232943" defTabSz="928538">
              <a:defRPr sz="2400" b="1">
                <a:solidFill>
                  <a:schemeClr val="tx1"/>
                </a:solidFill>
                <a:latin typeface="Verdana" pitchFamily="34" charset="0"/>
              </a:defRPr>
            </a:lvl4pPr>
            <a:lvl5pPr marL="2096491" indent="-232943" defTabSz="928538">
              <a:defRPr sz="2400" b="1">
                <a:solidFill>
                  <a:schemeClr val="tx1"/>
                </a:solidFill>
                <a:latin typeface="Verdana" pitchFamily="34" charset="0"/>
              </a:defRPr>
            </a:lvl5pPr>
            <a:lvl6pPr marL="2562377" indent="-232943" algn="ctr" defTabSz="928538" eaLnBrk="0" fontAlgn="base" hangingPunct="0">
              <a:spcBef>
                <a:spcPct val="50000"/>
              </a:spcBef>
              <a:spcAft>
                <a:spcPct val="0"/>
              </a:spcAft>
              <a:defRPr sz="2400" b="1">
                <a:solidFill>
                  <a:schemeClr val="tx1"/>
                </a:solidFill>
                <a:latin typeface="Verdana" pitchFamily="34" charset="0"/>
              </a:defRPr>
            </a:lvl6pPr>
            <a:lvl7pPr marL="3028264" indent="-232943" algn="ctr" defTabSz="928538" eaLnBrk="0" fontAlgn="base" hangingPunct="0">
              <a:spcBef>
                <a:spcPct val="50000"/>
              </a:spcBef>
              <a:spcAft>
                <a:spcPct val="0"/>
              </a:spcAft>
              <a:defRPr sz="2400" b="1">
                <a:solidFill>
                  <a:schemeClr val="tx1"/>
                </a:solidFill>
                <a:latin typeface="Verdana" pitchFamily="34" charset="0"/>
              </a:defRPr>
            </a:lvl7pPr>
            <a:lvl8pPr marL="3494151" indent="-232943" algn="ctr" defTabSz="928538" eaLnBrk="0" fontAlgn="base" hangingPunct="0">
              <a:spcBef>
                <a:spcPct val="50000"/>
              </a:spcBef>
              <a:spcAft>
                <a:spcPct val="0"/>
              </a:spcAft>
              <a:defRPr sz="2400" b="1">
                <a:solidFill>
                  <a:schemeClr val="tx1"/>
                </a:solidFill>
                <a:latin typeface="Verdana" pitchFamily="34" charset="0"/>
              </a:defRPr>
            </a:lvl8pPr>
            <a:lvl9pPr marL="3960038" indent="-232943" algn="ctr" defTabSz="928538" eaLnBrk="0" fontAlgn="base" hangingPunct="0">
              <a:spcBef>
                <a:spcPct val="50000"/>
              </a:spcBef>
              <a:spcAft>
                <a:spcPct val="0"/>
              </a:spcAft>
              <a:defRPr sz="2400" b="1">
                <a:solidFill>
                  <a:schemeClr val="tx1"/>
                </a:solidFill>
                <a:latin typeface="Verdana" pitchFamily="34" charset="0"/>
              </a:defRPr>
            </a:lvl9pPr>
          </a:lstStyle>
          <a:p>
            <a:fld id="{85FE97E1-6E6C-4B98-94A2-CD2CAB7E1B5C}" type="slidenum">
              <a:rPr lang="en-US" altLang="en-US" sz="1200" b="0">
                <a:latin typeface="Times New Roman" pitchFamily="18" charset="0"/>
              </a:rPr>
              <a:pPr/>
              <a:t>15</a:t>
            </a:fld>
            <a:endParaRPr lang="en-US" altLang="en-US" sz="1200" b="0" dirty="0">
              <a:latin typeface="Times New Roman" pitchFamily="18"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p:spPr>
        <p:txBody>
          <a:bodyPr/>
          <a:lstStyle/>
          <a:p>
            <a:pPr eaLnBrk="1" hangingPunct="1"/>
            <a:r>
              <a:rPr lang="fr-CA" altLang="en-US" i="1" baseline="0" dirty="0">
                <a:cs typeface="Times New Roman" pitchFamily="18" charset="0"/>
              </a:rPr>
              <a:t>Examinons plus en détail l’idée d’avoir une « position avantageuse » (en plus des avantages fondés sur les droits de l’homme) au travail :</a:t>
            </a:r>
          </a:p>
          <a:p>
            <a:pPr eaLnBrk="1" hangingPunct="1"/>
            <a:r>
              <a:rPr lang="fr-CA" altLang="en-US" baseline="0" dirty="0">
                <a:cs typeface="Times New Roman" pitchFamily="18" charset="0"/>
              </a:rPr>
              <a:t>Lire la diapositive</a:t>
            </a:r>
            <a:endParaRPr lang="en-CA" altLang="en-US" dirty="0">
              <a:cs typeface="Times New Roman" pitchFamily="18" charset="0"/>
            </a:endParaRPr>
          </a:p>
        </p:txBody>
      </p:sp>
    </p:spTree>
    <p:extLst>
      <p:ext uri="{BB962C8B-B14F-4D97-AF65-F5344CB8AC3E}">
        <p14:creationId xmlns:p14="http://schemas.microsoft.com/office/powerpoint/2010/main" val="160009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214" y="4420942"/>
            <a:ext cx="6062869" cy="738664"/>
          </a:xfrm>
        </p:spPr>
        <p:txBody>
          <a:bodyPr/>
          <a:lstStyle/>
          <a:p>
            <a:pPr>
              <a:lnSpc>
                <a:spcPts val="1400"/>
              </a:lnSpc>
              <a:spcBef>
                <a:spcPts val="0"/>
              </a:spcBef>
              <a:spcAft>
                <a:spcPts val="600"/>
              </a:spcAft>
            </a:pPr>
            <a:r>
              <a:rPr lang="fr-CA" baseline="0" dirty="0">
                <a:latin typeface="Bookman Old Style" panose="02050604050505020204" pitchFamily="18" charset="0"/>
              </a:rPr>
              <a:t>Ce tableau ventile la prévalence de la VF selon le genre – notez les taux élevés chez les personnes transgenres</a:t>
            </a:r>
            <a:endParaRPr lang="en-CA" dirty="0">
              <a:latin typeface="Bookman Old Style" panose="02050604050505020204" pitchFamily="18" charset="0"/>
            </a:endParaRPr>
          </a:p>
        </p:txBody>
      </p:sp>
      <p:sp>
        <p:nvSpPr>
          <p:cNvPr id="4" name="Slide Number Placeholder 3"/>
          <p:cNvSpPr>
            <a:spLocks noGrp="1"/>
          </p:cNvSpPr>
          <p:nvPr>
            <p:ph type="sldNum" sz="quarter" idx="10"/>
          </p:nvPr>
        </p:nvSpPr>
        <p:spPr>
          <a:xfrm>
            <a:off x="3727574" y="8686998"/>
            <a:ext cx="3038179" cy="360099"/>
          </a:xfrm>
        </p:spPr>
        <p:txBody>
          <a:bodyPr/>
          <a:lstStyle/>
          <a:p>
            <a:pPr>
              <a:defRPr/>
            </a:pPr>
            <a:fld id="{7E90DBD0-7E96-5249-AFB8-02DE0DC4621A}"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75762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a:xfrm>
            <a:off x="3727574" y="8759006"/>
            <a:ext cx="3038179" cy="360099"/>
          </a:xfrm>
        </p:spPr>
        <p:txBody>
          <a:bodyPr/>
          <a:lstStyle/>
          <a:p>
            <a:pPr>
              <a:defRPr/>
            </a:pPr>
            <a:fld id="{7E90DBD0-7E96-5249-AFB8-02DE0DC4621A}"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377805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a:xfrm>
            <a:off x="3727574" y="8759006"/>
            <a:ext cx="3038179" cy="360099"/>
          </a:xfrm>
        </p:spPr>
        <p:txBody>
          <a:bodyPr/>
          <a:lstStyle/>
          <a:p>
            <a:pPr>
              <a:defRPr/>
            </a:pPr>
            <a:fld id="{7E90DBD0-7E96-5249-AFB8-02DE0DC4621A}"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228108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E90DBD0-7E96-5249-AFB8-02DE0DC4621A}"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89372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295960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302573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108834B-6BB5-48E0-94E8-785B24E112D8}" type="slidenum">
              <a:rPr lang="en-CA" smtClean="0"/>
              <a:t>‹#›</a:t>
            </a:fld>
            <a:endParaRPr lang="en-C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fr-CA"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fr-CA"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129720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616264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108834B-6BB5-48E0-94E8-785B24E112D8}" type="slidenum">
              <a:rPr lang="en-CA" smtClean="0"/>
              <a:t>‹#›</a:t>
            </a:fld>
            <a:endParaRPr lang="en-C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fr-CA"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fr-CA"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12343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612919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2186200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1323910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6A34A24-CCD4-E849-8882-22BD847D2D41}"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263744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333550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56151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342671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393066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229863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398401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408347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A2C636-5665-47D4-B8A4-0DBC2DE21562}" type="datetimeFigureOut">
              <a:rPr lang="en-CA" smtClean="0"/>
              <a:t>2019-05-09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108834B-6BB5-48E0-94E8-785B24E112D8}" type="slidenum">
              <a:rPr lang="en-CA" smtClean="0"/>
              <a:t>‹#›</a:t>
            </a:fld>
            <a:endParaRPr lang="en-CA" dirty="0"/>
          </a:p>
        </p:txBody>
      </p:sp>
    </p:spTree>
    <p:extLst>
      <p:ext uri="{BB962C8B-B14F-4D97-AF65-F5344CB8AC3E}">
        <p14:creationId xmlns:p14="http://schemas.microsoft.com/office/powerpoint/2010/main" val="295506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A2C636-5665-47D4-B8A4-0DBC2DE21562}" type="datetimeFigureOut">
              <a:rPr lang="en-CA" smtClean="0"/>
              <a:t>2019-05-09</a:t>
            </a:fld>
            <a:endParaRPr lang="en-CA"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108834B-6BB5-48E0-94E8-785B24E112D8}" type="slidenum">
              <a:rPr lang="en-CA" smtClean="0"/>
              <a:t>‹#›</a:t>
            </a:fld>
            <a:endParaRPr lang="en-CA" dirty="0"/>
          </a:p>
        </p:txBody>
      </p:sp>
    </p:spTree>
    <p:extLst>
      <p:ext uri="{BB962C8B-B14F-4D97-AF65-F5344CB8AC3E}">
        <p14:creationId xmlns:p14="http://schemas.microsoft.com/office/powerpoint/2010/main" val="78521438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8.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doblin.com/our-thinking/the-design-of-everyday-me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sz="5400" b="1" baseline="0" dirty="0"/>
              <a:t>Réflexions sur la violence sexiste en milieu de travail</a:t>
            </a:r>
          </a:p>
        </p:txBody>
      </p:sp>
      <p:sp>
        <p:nvSpPr>
          <p:cNvPr id="3" name="Subtitle 2"/>
          <p:cNvSpPr>
            <a:spLocks noGrp="1"/>
          </p:cNvSpPr>
          <p:nvPr>
            <p:ph type="subTitle" idx="1"/>
          </p:nvPr>
        </p:nvSpPr>
        <p:spPr>
          <a:xfrm>
            <a:off x="1004047" y="4050833"/>
            <a:ext cx="8269956" cy="1096899"/>
          </a:xfrm>
        </p:spPr>
        <p:txBody>
          <a:bodyPr/>
          <a:lstStyle/>
          <a:p>
            <a:r>
              <a:rPr lang="fr-CA" baseline="0" dirty="0"/>
              <a:t>Barb </a:t>
            </a:r>
            <a:r>
              <a:rPr lang="fr-CA" baseline="0" dirty="0" err="1"/>
              <a:t>MacQuarrie</a:t>
            </a:r>
            <a:r>
              <a:rPr lang="fr-CA" baseline="0" dirty="0"/>
              <a:t>, Université de Western Ontario</a:t>
            </a:r>
          </a:p>
          <a:p>
            <a:r>
              <a:rPr lang="fr-CA" baseline="0" dirty="0"/>
              <a:t>Todd </a:t>
            </a:r>
            <a:r>
              <a:rPr lang="fr-CA" baseline="0" dirty="0" err="1"/>
              <a:t>Minerson</a:t>
            </a:r>
            <a:r>
              <a:rPr lang="fr-CA" baseline="0" dirty="0"/>
              <a:t>, </a:t>
            </a:r>
            <a:r>
              <a:rPr lang="fr-FR" dirty="0"/>
              <a:t>ministère des Femmes et de l’Égalité des genres</a:t>
            </a:r>
            <a:endParaRPr lang="en-CA" dirty="0"/>
          </a:p>
        </p:txBody>
      </p:sp>
    </p:spTree>
    <p:extLst>
      <p:ext uri="{BB962C8B-B14F-4D97-AF65-F5344CB8AC3E}">
        <p14:creationId xmlns:p14="http://schemas.microsoft.com/office/powerpoint/2010/main" val="152713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INTERSECTIONNALITÉ</a:t>
            </a:r>
            <a:endParaRPr lang="en-CA" dirty="0"/>
          </a:p>
        </p:txBody>
      </p:sp>
      <p:sp>
        <p:nvSpPr>
          <p:cNvPr id="3" name="Content Placeholder 2"/>
          <p:cNvSpPr>
            <a:spLocks noGrp="1"/>
          </p:cNvSpPr>
          <p:nvPr>
            <p:ph idx="1"/>
          </p:nvPr>
        </p:nvSpPr>
        <p:spPr>
          <a:xfrm>
            <a:off x="540847" y="1270000"/>
            <a:ext cx="8596668" cy="3880773"/>
          </a:xfrm>
        </p:spPr>
        <p:txBody>
          <a:bodyPr/>
          <a:lstStyle/>
          <a:p>
            <a:r>
              <a:rPr lang="fr-CA" baseline="0" dirty="0"/>
              <a:t>Façon complexe et cumulative selon laquelle les effets de multiples formes de discrimination (comme le racisme, le sexisme et le classisme) se combinent, se chevauchent ou se recoupent, surtout dans les expériences des personnes ou des groupes marginalisés</a:t>
            </a:r>
          </a:p>
          <a:p>
            <a:r>
              <a:rPr lang="fr-CA" baseline="0" dirty="0"/>
              <a:t>Introduite pour la première fois par la chercheuse américaine </a:t>
            </a:r>
            <a:r>
              <a:rPr lang="fr-CA" baseline="0" dirty="0" err="1"/>
              <a:t>Kimberlé</a:t>
            </a:r>
            <a:r>
              <a:rPr lang="fr-CA" baseline="0" dirty="0"/>
              <a:t> </a:t>
            </a:r>
            <a:r>
              <a:rPr lang="fr-CA" baseline="0" dirty="0" err="1"/>
              <a:t>Crenshaw</a:t>
            </a:r>
            <a:endParaRPr lang="en-CA" dirty="0"/>
          </a:p>
        </p:txBody>
      </p:sp>
      <p:pic>
        <p:nvPicPr>
          <p:cNvPr id="4" name="Picture 3"/>
          <p:cNvPicPr>
            <a:picLocks noChangeAspect="1"/>
          </p:cNvPicPr>
          <p:nvPr/>
        </p:nvPicPr>
        <p:blipFill>
          <a:blip r:embed="rId2"/>
          <a:stretch>
            <a:fillRect/>
          </a:stretch>
        </p:blipFill>
        <p:spPr>
          <a:xfrm>
            <a:off x="1201024" y="3057033"/>
            <a:ext cx="6332094" cy="3800967"/>
          </a:xfrm>
          <a:prstGeom prst="rect">
            <a:avLst/>
          </a:prstGeom>
        </p:spPr>
      </p:pic>
    </p:spTree>
    <p:extLst>
      <p:ext uri="{BB962C8B-B14F-4D97-AF65-F5344CB8AC3E}">
        <p14:creationId xmlns:p14="http://schemas.microsoft.com/office/powerpoint/2010/main" val="112850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r-CA" baseline="0" dirty="0"/>
              <a:t>Le continuum de la violence à la rencontre des relations sociales de pouvoir</a:t>
            </a:r>
            <a:endParaRPr lang="en-CA" dirty="0"/>
          </a:p>
        </p:txBody>
      </p:sp>
      <p:sp>
        <p:nvSpPr>
          <p:cNvPr id="5" name="Content Placeholder 4"/>
          <p:cNvSpPr>
            <a:spLocks noGrp="1"/>
          </p:cNvSpPr>
          <p:nvPr>
            <p:ph idx="1"/>
          </p:nvPr>
        </p:nvSpPr>
        <p:spPr/>
        <p:txBody>
          <a:bodyPr/>
          <a:lstStyle/>
          <a:p>
            <a:r>
              <a:rPr lang="fr-CA" baseline="0" dirty="0"/>
              <a:t>Le concept du continuum de violence doit inclure une analyse des multiples façons dont les personnes et les groupes se situent dans des relations sociales de pouvoir interreliées</a:t>
            </a:r>
          </a:p>
          <a:p>
            <a:endParaRPr lang="en-US" dirty="0"/>
          </a:p>
          <a:p>
            <a:r>
              <a:rPr lang="fr-CA" baseline="0" dirty="0"/>
              <a:t>Certains aspects de l’identité d’une personne lui confèrent un privilège</a:t>
            </a:r>
          </a:p>
          <a:p>
            <a:endParaRPr lang="en-US" dirty="0"/>
          </a:p>
          <a:p>
            <a:r>
              <a:rPr lang="fr-CA" baseline="0" dirty="0"/>
              <a:t>Certains aspects de l’identité d’une personne la désavantagent</a:t>
            </a:r>
          </a:p>
          <a:p>
            <a:endParaRPr lang="en-US" dirty="0"/>
          </a:p>
          <a:p>
            <a:r>
              <a:rPr lang="fr-CA" baseline="0" dirty="0"/>
              <a:t>L’expérience et l’identité de chaque personne sont uniques, mais les systèmes d’oppression offrent des indices pour y remédier</a:t>
            </a:r>
          </a:p>
          <a:p>
            <a:endParaRPr lang="en-US" dirty="0"/>
          </a:p>
          <a:p>
            <a:endParaRPr lang="en-US" dirty="0"/>
          </a:p>
        </p:txBody>
      </p:sp>
    </p:spTree>
    <p:extLst>
      <p:ext uri="{BB962C8B-B14F-4D97-AF65-F5344CB8AC3E}">
        <p14:creationId xmlns:p14="http://schemas.microsoft.com/office/powerpoint/2010/main" val="339111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83288" y="481805"/>
            <a:ext cx="10515600" cy="1325563"/>
          </a:xfrm>
        </p:spPr>
        <p:txBody>
          <a:bodyPr/>
          <a:lstStyle/>
          <a:p>
            <a:r>
              <a:rPr lang="fr-CA" baseline="0"/>
              <a:t>Privilège/désavantages</a:t>
            </a:r>
            <a:endParaRPr lang="en-US" dirty="0"/>
          </a:p>
        </p:txBody>
      </p:sp>
      <p:sp>
        <p:nvSpPr>
          <p:cNvPr id="6" name="Content Placeholder 5"/>
          <p:cNvSpPr>
            <a:spLocks noGrp="1"/>
          </p:cNvSpPr>
          <p:nvPr>
            <p:ph idx="4294967295"/>
          </p:nvPr>
        </p:nvSpPr>
        <p:spPr>
          <a:xfrm>
            <a:off x="683288" y="1423995"/>
            <a:ext cx="8828314" cy="4351338"/>
          </a:xfrm>
        </p:spPr>
        <p:txBody>
          <a:bodyPr/>
          <a:lstStyle/>
          <a:p>
            <a:r>
              <a:rPr lang="fr-CA" baseline="0" dirty="0"/>
              <a:t>Pas tout ou rien, pas un jeu à somme nulle</a:t>
            </a:r>
            <a:endParaRPr lang="en-US" dirty="0"/>
          </a:p>
          <a:p>
            <a:endParaRPr lang="en-US" dirty="0"/>
          </a:p>
          <a:p>
            <a:r>
              <a:rPr lang="fr-CA" baseline="0" dirty="0"/>
              <a:t>Certains degrés de pouvoir social sont attachés aux différents aspects de ce que nous sommes</a:t>
            </a:r>
          </a:p>
          <a:p>
            <a:endParaRPr lang="en-US" dirty="0"/>
          </a:p>
          <a:p>
            <a:r>
              <a:rPr lang="fr-CA" baseline="0" dirty="0"/>
              <a:t>Nous pouvons appeler ces différents aspects de ce que nous sommes « </a:t>
            </a:r>
            <a:r>
              <a:rPr lang="fr-CA" dirty="0"/>
              <a:t>nos identités </a:t>
            </a:r>
            <a:r>
              <a:rPr lang="fr-CA" baseline="0" dirty="0"/>
              <a:t>sociales ».</a:t>
            </a:r>
          </a:p>
          <a:p>
            <a:endParaRPr lang="en-US" dirty="0"/>
          </a:p>
          <a:p>
            <a:r>
              <a:rPr lang="fr-CA" baseline="0" dirty="0"/>
              <a:t>Pour les personnes privilégiées, c’est souvent invisible</a:t>
            </a:r>
            <a:endParaRPr lang="en-US" dirty="0"/>
          </a:p>
          <a:p>
            <a:endParaRPr lang="en-US" dirty="0"/>
          </a:p>
          <a:p>
            <a:pPr marL="0"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410" y="4614673"/>
            <a:ext cx="4580875" cy="1305803"/>
          </a:xfrm>
          <a:prstGeom prst="rect">
            <a:avLst/>
          </a:prstGeom>
        </p:spPr>
      </p:pic>
    </p:spTree>
    <p:extLst>
      <p:ext uri="{BB962C8B-B14F-4D97-AF65-F5344CB8AC3E}">
        <p14:creationId xmlns:p14="http://schemas.microsoft.com/office/powerpoint/2010/main" val="137241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6386" y="0"/>
            <a:ext cx="6858000" cy="6858000"/>
          </a:xfrm>
          <a:prstGeom prst="rect">
            <a:avLst/>
          </a:prstGeom>
        </p:spPr>
      </p:pic>
    </p:spTree>
    <p:extLst>
      <p:ext uri="{BB962C8B-B14F-4D97-AF65-F5344CB8AC3E}">
        <p14:creationId xmlns:p14="http://schemas.microsoft.com/office/powerpoint/2010/main" val="403836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084" y="438794"/>
            <a:ext cx="6308059" cy="2705100"/>
          </a:xfrm>
        </p:spPr>
        <p:txBody>
          <a:bodyPr>
            <a:normAutofit fontScale="90000"/>
          </a:bodyPr>
          <a:lstStyle/>
          <a:p>
            <a:r>
              <a:rPr lang="fr-CA" sz="4500" baseline="0" dirty="0"/>
              <a:t>Analyse intersectionnelle</a:t>
            </a:r>
            <a:r>
              <a:rPr lang="fr-CA" baseline="0" dirty="0"/>
              <a:t> </a:t>
            </a:r>
            <a:r>
              <a:rPr lang="fr-CA" dirty="0"/>
              <a:t/>
            </a:r>
            <a:br>
              <a:rPr lang="fr-CA" dirty="0"/>
            </a:br>
            <a:r>
              <a:rPr lang="fr-CA" sz="2700" baseline="0" dirty="0"/>
              <a:t>« Diverses oppressions, ensemble, produisent quelque chose d’unique et distinct d’une forme de discrimination isolée... » (ORHC)</a:t>
            </a:r>
          </a:p>
        </p:txBody>
      </p:sp>
      <p:grpSp>
        <p:nvGrpSpPr>
          <p:cNvPr id="2" name="Group 1"/>
          <p:cNvGrpSpPr/>
          <p:nvPr/>
        </p:nvGrpSpPr>
        <p:grpSpPr>
          <a:xfrm>
            <a:off x="658199" y="3485161"/>
            <a:ext cx="4410953" cy="3165417"/>
            <a:chOff x="2092716" y="3546735"/>
            <a:chExt cx="4410953" cy="3165417"/>
          </a:xfrm>
        </p:grpSpPr>
        <p:sp>
          <p:nvSpPr>
            <p:cNvPr id="41" name="Oval 40"/>
            <p:cNvSpPr/>
            <p:nvPr/>
          </p:nvSpPr>
          <p:spPr>
            <a:xfrm rot="2812071">
              <a:off x="3681606" y="3431213"/>
              <a:ext cx="2143352" cy="3500774"/>
            </a:xfrm>
            <a:prstGeom prst="ellipse">
              <a:avLst/>
            </a:prstGeom>
            <a:gradFill flip="none" rotWithShape="1">
              <a:gsLst>
                <a:gs pos="0">
                  <a:schemeClr val="accent1">
                    <a:lumMod val="75000"/>
                  </a:schemeClr>
                </a:gs>
                <a:gs pos="39999">
                  <a:srgbClr val="85C2FF"/>
                </a:gs>
                <a:gs pos="70000">
                  <a:srgbClr val="C4D6EB"/>
                </a:gs>
                <a:gs pos="100000">
                  <a:srgbClr val="FFEBFA"/>
                </a:gs>
              </a:gsLst>
              <a:lin ang="16200000" scaled="1"/>
              <a:tileRect/>
            </a:gradFill>
            <a:effectLst>
              <a:outerShdw blurRad="330200" dist="444500" dir="4320000" sx="81000" sy="81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2"/>
                </a:solidFill>
              </a:endParaRPr>
            </a:p>
            <a:p>
              <a:pPr algn="ctr"/>
              <a:r>
                <a:rPr lang="fr-CA" baseline="0" dirty="0">
                  <a:solidFill>
                    <a:schemeClr val="tx2"/>
                  </a:solidFill>
                </a:rPr>
                <a:t>Immigrant/ personne de couleur</a:t>
              </a:r>
            </a:p>
            <a:p>
              <a:pPr algn="ctr"/>
              <a:endParaRPr lang="fr-CA" dirty="0">
                <a:solidFill>
                  <a:schemeClr val="tx2"/>
                </a:solidFill>
              </a:endParaRPr>
            </a:p>
            <a:p>
              <a:pPr algn="ctr"/>
              <a:endParaRPr lang="fr-CA" dirty="0">
                <a:solidFill>
                  <a:schemeClr val="tx2"/>
                </a:solidFill>
              </a:endParaRPr>
            </a:p>
            <a:p>
              <a:pPr algn="ctr"/>
              <a:endParaRPr lang="fr-CA" dirty="0">
                <a:solidFill>
                  <a:schemeClr val="tx2"/>
                </a:solidFill>
              </a:endParaRPr>
            </a:p>
            <a:p>
              <a:pPr algn="ctr"/>
              <a:endParaRPr lang="fr-CA" dirty="0">
                <a:solidFill>
                  <a:schemeClr val="tx2"/>
                </a:solidFill>
              </a:endParaRPr>
            </a:p>
            <a:p>
              <a:pPr algn="ctr"/>
              <a:endParaRPr lang="fr-CA" dirty="0">
                <a:solidFill>
                  <a:schemeClr val="tx2"/>
                </a:solidFill>
              </a:endParaRPr>
            </a:p>
            <a:p>
              <a:pPr algn="ctr"/>
              <a:endParaRPr lang="fr-CA" dirty="0">
                <a:solidFill>
                  <a:schemeClr val="tx2"/>
                </a:solidFill>
              </a:endParaRPr>
            </a:p>
            <a:p>
              <a:pPr algn="ctr"/>
              <a:endParaRPr lang="fr-CA" dirty="0">
                <a:solidFill>
                  <a:schemeClr val="tx2"/>
                </a:solidFill>
              </a:endParaRPr>
            </a:p>
            <a:p>
              <a:pPr algn="ctr"/>
              <a:endParaRPr lang="fr-CA" dirty="0">
                <a:solidFill>
                  <a:schemeClr val="tx2"/>
                </a:solidFill>
              </a:endParaRPr>
            </a:p>
            <a:p>
              <a:pPr algn="ctr"/>
              <a:endParaRPr lang="fr-CA" dirty="0"/>
            </a:p>
          </p:txBody>
        </p:sp>
        <p:sp>
          <p:nvSpPr>
            <p:cNvPr id="31" name="Oval 30"/>
            <p:cNvSpPr/>
            <p:nvPr/>
          </p:nvSpPr>
          <p:spPr>
            <a:xfrm rot="21099408">
              <a:off x="2972360" y="3546735"/>
              <a:ext cx="2017251" cy="3130232"/>
            </a:xfrm>
            <a:prstGeom prst="ellipse">
              <a:avLst/>
            </a:prstGeom>
            <a:gradFill flip="none" rotWithShape="1">
              <a:gsLst>
                <a:gs pos="0">
                  <a:schemeClr val="accent1">
                    <a:lumMod val="75000"/>
                  </a:schemeClr>
                </a:gs>
                <a:gs pos="39999">
                  <a:srgbClr val="85C2FF"/>
                </a:gs>
                <a:gs pos="70000">
                  <a:srgbClr val="C4D6EB"/>
                </a:gs>
                <a:gs pos="100000">
                  <a:srgbClr val="FFEBFA"/>
                </a:gs>
              </a:gsLst>
              <a:lin ang="16200000" scaled="1"/>
              <a:tileRect/>
            </a:gradFill>
            <a:effectLst>
              <a:outerShdw blurRad="330200" dist="444500" dir="4320000" sx="81000" sy="81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aseline="0" dirty="0">
                  <a:solidFill>
                    <a:schemeClr val="tx2"/>
                  </a:solidFill>
                </a:rPr>
                <a:t>Handicapé</a:t>
              </a:r>
            </a:p>
            <a:p>
              <a:pPr algn="ctr"/>
              <a:endParaRPr lang="fr-CA" dirty="0">
                <a:solidFill>
                  <a:schemeClr val="tx2"/>
                </a:solidFill>
              </a:endParaRPr>
            </a:p>
            <a:p>
              <a:pPr algn="ctr"/>
              <a:endParaRPr lang="fr-CA" dirty="0">
                <a:solidFill>
                  <a:schemeClr val="tx2"/>
                </a:solidFill>
              </a:endParaRPr>
            </a:p>
            <a:p>
              <a:pPr algn="ctr"/>
              <a:endParaRPr lang="fr-CA" dirty="0">
                <a:solidFill>
                  <a:schemeClr val="tx2"/>
                </a:solidFill>
              </a:endParaRPr>
            </a:p>
            <a:p>
              <a:pPr algn="ctr"/>
              <a:endParaRPr lang="fr-CA" dirty="0">
                <a:solidFill>
                  <a:schemeClr val="tx2"/>
                </a:solidFill>
              </a:endParaRPr>
            </a:p>
            <a:p>
              <a:pPr algn="ctr"/>
              <a:endParaRPr lang="fr-CA" dirty="0">
                <a:solidFill>
                  <a:schemeClr val="tx2"/>
                </a:solidFill>
              </a:endParaRPr>
            </a:p>
            <a:p>
              <a:pPr algn="ctr"/>
              <a:endParaRPr lang="fr-CA" dirty="0">
                <a:solidFill>
                  <a:schemeClr val="tx2"/>
                </a:solidFill>
              </a:endParaRPr>
            </a:p>
          </p:txBody>
        </p:sp>
        <p:sp>
          <p:nvSpPr>
            <p:cNvPr id="40" name="Oval 39"/>
            <p:cNvSpPr/>
            <p:nvPr/>
          </p:nvSpPr>
          <p:spPr>
            <a:xfrm rot="17644063">
              <a:off x="2599861" y="4123829"/>
              <a:ext cx="1932036" cy="2946325"/>
            </a:xfrm>
            <a:prstGeom prst="ellipse">
              <a:avLst/>
            </a:prstGeom>
            <a:gradFill flip="none" rotWithShape="1">
              <a:gsLst>
                <a:gs pos="0">
                  <a:schemeClr val="accent1">
                    <a:lumMod val="75000"/>
                  </a:schemeClr>
                </a:gs>
                <a:gs pos="39999">
                  <a:srgbClr val="85C2FF"/>
                </a:gs>
                <a:gs pos="70000">
                  <a:srgbClr val="C4D6EB"/>
                </a:gs>
                <a:gs pos="100000">
                  <a:srgbClr val="FFEBFA"/>
                </a:gs>
              </a:gsLst>
              <a:lin ang="16200000" scaled="1"/>
              <a:tileRect/>
            </a:gradFill>
            <a:effectLst>
              <a:outerShdw blurRad="330200" dist="444500" dir="4320000" sx="81000" sy="81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2"/>
                </a:solidFill>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5042102"/>
              <a:ext cx="17129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5280995" y="1499901"/>
            <a:ext cx="4114800" cy="5105400"/>
            <a:chOff x="6400800" y="914400"/>
            <a:chExt cx="4114800" cy="5105400"/>
          </a:xfrm>
        </p:grpSpPr>
        <p:sp>
          <p:nvSpPr>
            <p:cNvPr id="32" name="Cube 31"/>
            <p:cNvSpPr/>
            <p:nvPr/>
          </p:nvSpPr>
          <p:spPr>
            <a:xfrm>
              <a:off x="6400800" y="5105400"/>
              <a:ext cx="2590800" cy="914400"/>
            </a:xfrm>
            <a:prstGeom prst="cube">
              <a:avLst>
                <a:gd name="adj" fmla="val 17386"/>
              </a:avLst>
            </a:prstGeom>
            <a:gradFill flip="none" rotWithShape="1">
              <a:gsLst>
                <a:gs pos="0">
                  <a:schemeClr val="tx2"/>
                </a:gs>
                <a:gs pos="39999">
                  <a:srgbClr val="85C2FF"/>
                </a:gs>
                <a:gs pos="70000">
                  <a:srgbClr val="C4D6EB"/>
                </a:gs>
                <a:gs pos="100000">
                  <a:srgbClr val="FFEBFA"/>
                </a:gs>
              </a:gsLst>
              <a:lin ang="4800000" scaled="0"/>
              <a:tileRect/>
            </a:gradFill>
            <a:ln cap="rnd">
              <a:solidFill>
                <a:schemeClr val="accent1">
                  <a:shade val="50000"/>
                  <a:alpha val="45000"/>
                </a:schemeClr>
              </a:solidFill>
            </a:ln>
            <a:effectLst>
              <a:outerShdw blurRad="50800" dist="50800" dir="5400000" sx="105000" sy="105000" algn="ctr" rotWithShape="0">
                <a:schemeClr val="tx2">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CA" dirty="0">
                <a:solidFill>
                  <a:schemeClr val="tx2"/>
                </a:solidFill>
              </a:endParaRPr>
            </a:p>
            <a:p>
              <a:pPr lvl="0" algn="ctr"/>
              <a:r>
                <a:rPr lang="fr-CA" baseline="0" dirty="0">
                  <a:solidFill>
                    <a:schemeClr val="tx2"/>
                  </a:solidFill>
                </a:rPr>
                <a:t>Né au Canada</a:t>
              </a:r>
            </a:p>
            <a:p>
              <a:pPr algn="ctr"/>
              <a:endParaRPr lang="fr-CA" dirty="0"/>
            </a:p>
          </p:txBody>
        </p:sp>
        <p:sp>
          <p:nvSpPr>
            <p:cNvPr id="29" name="Cube 28"/>
            <p:cNvSpPr/>
            <p:nvPr/>
          </p:nvSpPr>
          <p:spPr>
            <a:xfrm>
              <a:off x="6858000" y="4267200"/>
              <a:ext cx="2057400" cy="914400"/>
            </a:xfrm>
            <a:prstGeom prst="cube">
              <a:avLst>
                <a:gd name="adj" fmla="val 17386"/>
              </a:avLst>
            </a:prstGeom>
            <a:gradFill flip="none" rotWithShape="1">
              <a:gsLst>
                <a:gs pos="0">
                  <a:schemeClr val="tx2"/>
                </a:gs>
                <a:gs pos="39999">
                  <a:srgbClr val="85C2FF"/>
                </a:gs>
                <a:gs pos="70000">
                  <a:srgbClr val="C4D6EB"/>
                </a:gs>
                <a:gs pos="100000">
                  <a:srgbClr val="FFEBFA"/>
                </a:gs>
              </a:gsLst>
              <a:lin ang="4800000" scaled="0"/>
              <a:tileRect/>
            </a:gradFill>
            <a:ln cap="rnd">
              <a:solidFill>
                <a:schemeClr val="accent1">
                  <a:shade val="50000"/>
                  <a:alpha val="45000"/>
                </a:schemeClr>
              </a:solidFill>
            </a:ln>
            <a:effectLst>
              <a:outerShdw blurRad="50800" dist="50800" dir="5400000" sx="105000" sy="105000" algn="ctr" rotWithShape="0">
                <a:schemeClr val="tx2">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CA" dirty="0">
                <a:solidFill>
                  <a:schemeClr val="tx2"/>
                </a:solidFill>
              </a:endParaRPr>
            </a:p>
            <a:p>
              <a:pPr lvl="0" algn="ctr"/>
              <a:r>
                <a:rPr lang="fr-CA" baseline="0" dirty="0">
                  <a:solidFill>
                    <a:schemeClr val="tx2"/>
                  </a:solidFill>
                </a:rPr>
                <a:t>Chrétien</a:t>
              </a:r>
            </a:p>
            <a:p>
              <a:pPr algn="ctr"/>
              <a:endParaRPr lang="fr-CA" dirty="0"/>
            </a:p>
          </p:txBody>
        </p:sp>
        <p:sp>
          <p:nvSpPr>
            <p:cNvPr id="35" name="Cube 34"/>
            <p:cNvSpPr/>
            <p:nvPr/>
          </p:nvSpPr>
          <p:spPr>
            <a:xfrm>
              <a:off x="7239000" y="3429000"/>
              <a:ext cx="2514600" cy="838200"/>
            </a:xfrm>
            <a:prstGeom prst="cube">
              <a:avLst>
                <a:gd name="adj" fmla="val 17386"/>
              </a:avLst>
            </a:prstGeom>
            <a:gradFill flip="none" rotWithShape="1">
              <a:gsLst>
                <a:gs pos="0">
                  <a:schemeClr val="tx2"/>
                </a:gs>
                <a:gs pos="39999">
                  <a:srgbClr val="85C2FF"/>
                </a:gs>
                <a:gs pos="70000">
                  <a:srgbClr val="C4D6EB"/>
                </a:gs>
                <a:gs pos="100000">
                  <a:srgbClr val="FFEBFA"/>
                </a:gs>
              </a:gsLst>
              <a:lin ang="4800000" scaled="0"/>
              <a:tileRect/>
            </a:gradFill>
            <a:ln cap="rnd">
              <a:solidFill>
                <a:schemeClr val="accent1">
                  <a:shade val="50000"/>
                  <a:alpha val="45000"/>
                </a:schemeClr>
              </a:solidFill>
            </a:ln>
            <a:effectLst>
              <a:outerShdw blurRad="50800" dist="50800" dir="5400000" sx="105000" sy="105000" algn="ctr" rotWithShape="0">
                <a:schemeClr val="tx2">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CA" dirty="0">
                <a:solidFill>
                  <a:schemeClr val="tx2"/>
                </a:solidFill>
              </a:endParaRPr>
            </a:p>
            <a:p>
              <a:pPr lvl="0" algn="ctr"/>
              <a:r>
                <a:rPr lang="fr-CA" baseline="0" dirty="0">
                  <a:solidFill>
                    <a:schemeClr val="tx2"/>
                  </a:solidFill>
                </a:rPr>
                <a:t>Accès à une éducation formelle</a:t>
              </a:r>
            </a:p>
            <a:p>
              <a:pPr algn="ctr"/>
              <a:endParaRPr lang="fr-CA" dirty="0"/>
            </a:p>
          </p:txBody>
        </p:sp>
        <p:sp>
          <p:nvSpPr>
            <p:cNvPr id="23" name="Cube 22"/>
            <p:cNvSpPr/>
            <p:nvPr/>
          </p:nvSpPr>
          <p:spPr>
            <a:xfrm>
              <a:off x="7620000" y="1752600"/>
              <a:ext cx="2057400" cy="838200"/>
            </a:xfrm>
            <a:prstGeom prst="cube">
              <a:avLst>
                <a:gd name="adj" fmla="val 17386"/>
              </a:avLst>
            </a:prstGeom>
            <a:gradFill flip="none" rotWithShape="1">
              <a:gsLst>
                <a:gs pos="0">
                  <a:schemeClr val="tx2"/>
                </a:gs>
                <a:gs pos="39999">
                  <a:srgbClr val="85C2FF"/>
                </a:gs>
                <a:gs pos="70000">
                  <a:srgbClr val="C4D6EB"/>
                </a:gs>
                <a:gs pos="100000">
                  <a:srgbClr val="FFEBFA"/>
                </a:gs>
              </a:gsLst>
              <a:lin ang="4800000" scaled="0"/>
              <a:tileRect/>
            </a:gradFill>
            <a:ln cap="rnd">
              <a:solidFill>
                <a:schemeClr val="accent1">
                  <a:shade val="50000"/>
                  <a:alpha val="45000"/>
                </a:schemeClr>
              </a:solidFill>
            </a:ln>
            <a:effectLst>
              <a:outerShdw blurRad="50800" dist="50800" dir="5400000" sx="105000" sy="105000" algn="ctr" rotWithShape="0">
                <a:schemeClr val="tx2">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CA" dirty="0">
                <a:solidFill>
                  <a:schemeClr val="tx2"/>
                </a:solidFill>
              </a:endParaRPr>
            </a:p>
            <a:p>
              <a:pPr lvl="0" algn="ctr"/>
              <a:r>
                <a:rPr lang="fr-CA" baseline="0" dirty="0">
                  <a:solidFill>
                    <a:schemeClr val="tx2"/>
                  </a:solidFill>
                </a:rPr>
                <a:t>Hétérosexuel</a:t>
              </a:r>
            </a:p>
            <a:p>
              <a:pPr algn="ctr"/>
              <a:endParaRPr lang="fr-CA" dirty="0"/>
            </a:p>
          </p:txBody>
        </p:sp>
        <p:sp>
          <p:nvSpPr>
            <p:cNvPr id="28" name="Cube 27"/>
            <p:cNvSpPr/>
            <p:nvPr/>
          </p:nvSpPr>
          <p:spPr>
            <a:xfrm>
              <a:off x="7315200" y="914400"/>
              <a:ext cx="2057400" cy="838200"/>
            </a:xfrm>
            <a:prstGeom prst="cube">
              <a:avLst>
                <a:gd name="adj" fmla="val 17386"/>
              </a:avLst>
            </a:prstGeom>
            <a:gradFill flip="none" rotWithShape="1">
              <a:gsLst>
                <a:gs pos="0">
                  <a:schemeClr val="tx2"/>
                </a:gs>
                <a:gs pos="39999">
                  <a:srgbClr val="85C2FF"/>
                </a:gs>
                <a:gs pos="70000">
                  <a:srgbClr val="C4D6EB"/>
                </a:gs>
                <a:gs pos="100000">
                  <a:srgbClr val="FFEBFA"/>
                </a:gs>
              </a:gsLst>
              <a:lin ang="4800000" scaled="0"/>
              <a:tileRect/>
            </a:gradFill>
            <a:ln cap="rnd">
              <a:solidFill>
                <a:schemeClr val="accent1">
                  <a:shade val="50000"/>
                  <a:alpha val="45000"/>
                </a:schemeClr>
              </a:solidFill>
            </a:ln>
            <a:effectLst>
              <a:outerShdw blurRad="50800" dist="50800" dir="5400000" sx="105000" sy="105000" algn="ctr" rotWithShape="0">
                <a:schemeClr val="tx2">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baseline="0" dirty="0">
                  <a:solidFill>
                    <a:schemeClr val="tx2"/>
                  </a:solidFill>
                </a:rPr>
                <a:t>Homme</a:t>
              </a:r>
              <a:endParaRPr lang="fr-CA" dirty="0"/>
            </a:p>
          </p:txBody>
        </p:sp>
        <p:sp>
          <p:nvSpPr>
            <p:cNvPr id="37" name="Cube 36"/>
            <p:cNvSpPr/>
            <p:nvPr/>
          </p:nvSpPr>
          <p:spPr>
            <a:xfrm>
              <a:off x="6985000" y="2590800"/>
              <a:ext cx="2057400" cy="838200"/>
            </a:xfrm>
            <a:prstGeom prst="cube">
              <a:avLst>
                <a:gd name="adj" fmla="val 17386"/>
              </a:avLst>
            </a:prstGeom>
            <a:gradFill flip="none" rotWithShape="1">
              <a:gsLst>
                <a:gs pos="0">
                  <a:schemeClr val="tx2"/>
                </a:gs>
                <a:gs pos="39999">
                  <a:srgbClr val="85C2FF"/>
                </a:gs>
                <a:gs pos="70000">
                  <a:srgbClr val="C4D6EB"/>
                </a:gs>
                <a:gs pos="100000">
                  <a:srgbClr val="FFEBFA"/>
                </a:gs>
              </a:gsLst>
              <a:lin ang="4800000" scaled="0"/>
              <a:tileRect/>
            </a:gradFill>
            <a:ln cap="rnd">
              <a:solidFill>
                <a:schemeClr val="accent1">
                  <a:shade val="50000"/>
                  <a:alpha val="45000"/>
                </a:schemeClr>
              </a:solidFill>
            </a:ln>
            <a:effectLst>
              <a:outerShdw blurRad="50800" dist="50800" dir="5400000" sx="105000" sy="105000" algn="ctr" rotWithShape="0">
                <a:schemeClr val="tx2">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aseline="0" dirty="0">
                  <a:solidFill>
                    <a:schemeClr val="tx2"/>
                  </a:solidFill>
                </a:rPr>
                <a:t>Anglais langue maternelle</a:t>
              </a:r>
            </a:p>
          </p:txBody>
        </p:sp>
        <p:sp>
          <p:nvSpPr>
            <p:cNvPr id="13" name="Up Arrow 12"/>
            <p:cNvSpPr/>
            <p:nvPr/>
          </p:nvSpPr>
          <p:spPr>
            <a:xfrm>
              <a:off x="9753600" y="1130945"/>
              <a:ext cx="762000" cy="4746182"/>
            </a:xfrm>
            <a:prstGeom prst="upArrow">
              <a:avLst/>
            </a:prstGeom>
            <a:gradFill flip="none" rotWithShape="1">
              <a:gsLst>
                <a:gs pos="0">
                  <a:srgbClr val="8CABEE"/>
                </a:gs>
                <a:gs pos="52000">
                  <a:srgbClr val="46A8EC">
                    <a:alpha val="80000"/>
                  </a:srgbClr>
                </a:gs>
                <a:gs pos="32000">
                  <a:schemeClr val="accent2">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CA" dirty="0"/>
            </a:p>
            <a:p>
              <a:pPr algn="ctr"/>
              <a:endParaRPr lang="fr-CA" b="1" dirty="0"/>
            </a:p>
            <a:p>
              <a:pPr algn="ctr"/>
              <a:r>
                <a:rPr lang="fr-CA" b="1" baseline="0" dirty="0"/>
                <a:t>Avantages</a:t>
              </a:r>
              <a:endParaRPr lang="fr-CA" b="1" dirty="0"/>
            </a:p>
            <a:p>
              <a:pPr algn="ctr"/>
              <a:endParaRPr lang="fr-CA" dirty="0"/>
            </a:p>
            <a:p>
              <a:pPr algn="ctr"/>
              <a:endParaRPr lang="fr-CA" dirty="0"/>
            </a:p>
            <a:p>
              <a:pPr algn="ctr"/>
              <a:endParaRPr lang="fr-CA" dirty="0"/>
            </a:p>
          </p:txBody>
        </p:sp>
      </p:grpSp>
      <p:sp>
        <p:nvSpPr>
          <p:cNvPr id="5" name="TextBox 4"/>
          <p:cNvSpPr txBox="1"/>
          <p:nvPr/>
        </p:nvSpPr>
        <p:spPr>
          <a:xfrm>
            <a:off x="785068" y="4852701"/>
            <a:ext cx="1479960" cy="646331"/>
          </a:xfrm>
          <a:prstGeom prst="rect">
            <a:avLst/>
          </a:prstGeom>
          <a:noFill/>
        </p:spPr>
        <p:txBody>
          <a:bodyPr wrap="square" rtlCol="0">
            <a:spAutoFit/>
          </a:bodyPr>
          <a:lstStyle/>
          <a:p>
            <a:r>
              <a:rPr lang="fr-CA" baseline="0" dirty="0">
                <a:solidFill>
                  <a:schemeClr val="accent1">
                    <a:lumMod val="75000"/>
                  </a:schemeClr>
                </a:solidFill>
              </a:rPr>
              <a:t>Orientation sexuelle</a:t>
            </a:r>
            <a:endParaRPr lang="fr-CA" dirty="0">
              <a:solidFill>
                <a:schemeClr val="accent1">
                  <a:lumMod val="75000"/>
                </a:schemeClr>
              </a:solidFill>
            </a:endParaRPr>
          </a:p>
        </p:txBody>
      </p:sp>
    </p:spTree>
    <p:extLst>
      <p:ext uri="{BB962C8B-B14F-4D97-AF65-F5344CB8AC3E}">
        <p14:creationId xmlns:p14="http://schemas.microsoft.com/office/powerpoint/2010/main" val="138285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0035" y="926402"/>
            <a:ext cx="9258181" cy="965200"/>
          </a:xfrm>
        </p:spPr>
        <p:txBody>
          <a:bodyPr>
            <a:normAutofit/>
          </a:bodyPr>
          <a:lstStyle/>
          <a:p>
            <a:r>
              <a:rPr lang="fr-CA" baseline="0"/>
              <a:t>En milieu de travail</a:t>
            </a:r>
          </a:p>
        </p:txBody>
      </p:sp>
      <p:sp>
        <p:nvSpPr>
          <p:cNvPr id="5" name="Rectangle 4"/>
          <p:cNvSpPr/>
          <p:nvPr/>
        </p:nvSpPr>
        <p:spPr>
          <a:xfrm>
            <a:off x="782053" y="2264253"/>
            <a:ext cx="9354144" cy="2308324"/>
          </a:xfrm>
          <a:prstGeom prst="rect">
            <a:avLst/>
          </a:prstGeom>
        </p:spPr>
        <p:txBody>
          <a:bodyPr wrap="square">
            <a:spAutoFit/>
          </a:bodyPr>
          <a:lstStyle/>
          <a:p>
            <a:pPr>
              <a:buClr>
                <a:schemeClr val="tx2"/>
              </a:buClr>
              <a:buSzPct val="100000"/>
            </a:pPr>
            <a:r>
              <a:rPr lang="fr-CA" sz="2400" baseline="0" dirty="0"/>
              <a:t>La structure et la dynamique du milieu de travail offrent également des avantages à certains membres du personnel</a:t>
            </a:r>
          </a:p>
          <a:p>
            <a:pPr marL="800100" lvl="1" indent="-342900">
              <a:buClr>
                <a:schemeClr val="tx2"/>
              </a:buClr>
              <a:buSzPct val="100000"/>
              <a:buFont typeface="Arial" panose="020B0604020202020204" pitchFamily="34" charset="0"/>
              <a:buChar char="•"/>
            </a:pPr>
            <a:r>
              <a:rPr lang="fr-CA" sz="2400" baseline="0" dirty="0"/>
              <a:t>Le pouvoir formel du poste que nous occupons</a:t>
            </a:r>
            <a:r>
              <a:rPr lang="fr-CA" sz="2400" baseline="0" dirty="0">
                <a:solidFill>
                  <a:schemeClr val="accent1">
                    <a:lumMod val="75000"/>
                  </a:schemeClr>
                </a:solidFill>
                <a:latin typeface="+mj-lt"/>
                <a:ea typeface="+mj-ea"/>
                <a:cs typeface="+mj-cs"/>
              </a:rPr>
              <a:t> </a:t>
            </a:r>
            <a:endParaRPr lang="en-US" sz="2400" dirty="0"/>
          </a:p>
          <a:p>
            <a:pPr marL="800100" lvl="1" indent="-342900">
              <a:buClr>
                <a:schemeClr val="tx2"/>
              </a:buClr>
              <a:buSzPct val="100000"/>
              <a:buFont typeface="Arial" panose="020B0604020202020204" pitchFamily="34" charset="0"/>
              <a:buChar char="•"/>
            </a:pPr>
            <a:r>
              <a:rPr lang="fr-CA" sz="2400" baseline="0" dirty="0"/>
              <a:t>Le pouvoir informel en poste : ancienneté</a:t>
            </a:r>
          </a:p>
          <a:p>
            <a:pPr marL="800100" lvl="1" indent="-342900">
              <a:buClr>
                <a:schemeClr val="tx2"/>
              </a:buClr>
              <a:buSzPct val="100000"/>
              <a:buFont typeface="Arial" panose="020B0604020202020204" pitchFamily="34" charset="0"/>
              <a:buChar char="•"/>
            </a:pPr>
            <a:r>
              <a:rPr lang="fr-CA" sz="2400" baseline="0" dirty="0"/>
              <a:t>Formateurs et mentors</a:t>
            </a:r>
          </a:p>
          <a:p>
            <a:pPr marL="800100" lvl="1" indent="-342900">
              <a:buClr>
                <a:schemeClr val="tx2"/>
              </a:buClr>
              <a:buSzPct val="100000"/>
              <a:buFont typeface="Arial" panose="020B0604020202020204" pitchFamily="34" charset="0"/>
              <a:buChar char="•"/>
            </a:pPr>
            <a:r>
              <a:rPr lang="fr-CA" sz="2400" baseline="0" dirty="0"/>
              <a:t>Accès à l’information : être entendu et compris</a:t>
            </a:r>
          </a:p>
        </p:txBody>
      </p:sp>
    </p:spTree>
    <p:extLst>
      <p:ext uri="{BB962C8B-B14F-4D97-AF65-F5344CB8AC3E}">
        <p14:creationId xmlns:p14="http://schemas.microsoft.com/office/powerpoint/2010/main" val="339038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RECHERCHE ET DONNÉES</a:t>
            </a:r>
            <a:endParaRPr lang="en-CA" dirty="0"/>
          </a:p>
        </p:txBody>
      </p:sp>
      <p:sp>
        <p:nvSpPr>
          <p:cNvPr id="3" name="Content Placeholder 2"/>
          <p:cNvSpPr>
            <a:spLocks noGrp="1"/>
          </p:cNvSpPr>
          <p:nvPr>
            <p:ph idx="1"/>
          </p:nvPr>
        </p:nvSpPr>
        <p:spPr/>
        <p:txBody>
          <a:bodyPr>
            <a:normAutofit/>
          </a:bodyPr>
          <a:lstStyle/>
          <a:p>
            <a:r>
              <a:rPr lang="fr-CA" sz="2800" baseline="0" dirty="0"/>
              <a:t>Quelle est la prévalence de la violence sexiste en milieu de travail?</a:t>
            </a:r>
          </a:p>
          <a:p>
            <a:endParaRPr lang="en-US" sz="2800" dirty="0"/>
          </a:p>
          <a:p>
            <a:r>
              <a:rPr lang="fr-CA" sz="2800" baseline="0" dirty="0"/>
              <a:t>Qu’est-ce que certaines recherches nous disent?</a:t>
            </a:r>
          </a:p>
          <a:p>
            <a:endParaRPr lang="en-US" sz="2800" dirty="0"/>
          </a:p>
          <a:p>
            <a:r>
              <a:rPr lang="fr-CA" sz="2800" baseline="0" dirty="0"/>
              <a:t>Quelles sont les lacunes qui restent à combler?</a:t>
            </a:r>
            <a:endParaRPr lang="en-CA" sz="2800" dirty="0"/>
          </a:p>
        </p:txBody>
      </p:sp>
    </p:spTree>
    <p:extLst>
      <p:ext uri="{BB962C8B-B14F-4D97-AF65-F5344CB8AC3E}">
        <p14:creationId xmlns:p14="http://schemas.microsoft.com/office/powerpoint/2010/main" val="73748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20461" y="274638"/>
            <a:ext cx="7950967" cy="1143000"/>
          </a:xfrm>
        </p:spPr>
        <p:txBody>
          <a:bodyPr>
            <a:noAutofit/>
          </a:bodyPr>
          <a:lstStyle/>
          <a:p>
            <a:r>
              <a:rPr lang="fr-CA" baseline="0" dirty="0"/>
              <a:t>Combien de femmes ont été victimes de harcèlement sexuel au travail?</a:t>
            </a:r>
          </a:p>
        </p:txBody>
      </p:sp>
      <p:sp>
        <p:nvSpPr>
          <p:cNvPr id="3" name="TPAnswers"/>
          <p:cNvSpPr>
            <a:spLocks noGrp="1"/>
          </p:cNvSpPr>
          <p:nvPr>
            <p:ph type="body" idx="1"/>
            <p:custDataLst>
              <p:tags r:id="rId2"/>
            </p:custDataLst>
          </p:nvPr>
        </p:nvSpPr>
        <p:spPr>
          <a:xfrm>
            <a:off x="1981200" y="1600201"/>
            <a:ext cx="4114800" cy="4525963"/>
          </a:xfrm>
        </p:spPr>
        <p:txBody>
          <a:bodyPr>
            <a:normAutofit/>
          </a:bodyPr>
          <a:lstStyle/>
          <a:p>
            <a:pPr>
              <a:spcBef>
                <a:spcPct val="20000"/>
              </a:spcBef>
              <a:buFont typeface="Arial"/>
              <a:buAutoNum type="alphaUcPeriod"/>
            </a:pPr>
            <a:r>
              <a:rPr lang="fr-CA" sz="3200" baseline="0" dirty="0"/>
              <a:t>52 %</a:t>
            </a:r>
          </a:p>
          <a:p>
            <a:pPr>
              <a:spcBef>
                <a:spcPct val="20000"/>
              </a:spcBef>
              <a:buFont typeface="Arial"/>
              <a:buAutoNum type="alphaUcPeriod"/>
            </a:pPr>
            <a:endParaRPr lang="en-CA" sz="3200" dirty="0"/>
          </a:p>
          <a:p>
            <a:pPr>
              <a:spcBef>
                <a:spcPct val="20000"/>
              </a:spcBef>
              <a:buFont typeface="Arial"/>
              <a:buAutoNum type="alphaUcPeriod"/>
            </a:pPr>
            <a:r>
              <a:rPr lang="fr-CA" sz="3200" baseline="0" dirty="0"/>
              <a:t>43 %</a:t>
            </a:r>
          </a:p>
          <a:p>
            <a:pPr>
              <a:spcBef>
                <a:spcPct val="20000"/>
              </a:spcBef>
              <a:buFont typeface="Arial"/>
              <a:buAutoNum type="alphaUcPeriod"/>
            </a:pPr>
            <a:endParaRPr lang="en-CA" sz="3200" dirty="0"/>
          </a:p>
          <a:p>
            <a:pPr>
              <a:spcBef>
                <a:spcPct val="20000"/>
              </a:spcBef>
              <a:buFont typeface="Arial"/>
              <a:buAutoNum type="alphaUcPeriod"/>
            </a:pPr>
            <a:r>
              <a:rPr lang="fr-CA" sz="3200" baseline="0" dirty="0"/>
              <a:t>30 %</a:t>
            </a:r>
          </a:p>
          <a:p>
            <a:pPr>
              <a:spcBef>
                <a:spcPct val="20000"/>
              </a:spcBef>
              <a:buFont typeface="Arial"/>
              <a:buAutoNum type="alphaUcPeriod"/>
            </a:pPr>
            <a:endParaRPr lang="en-CA" sz="3200" dirty="0"/>
          </a:p>
          <a:p>
            <a:pPr>
              <a:spcBef>
                <a:spcPct val="20000"/>
              </a:spcBef>
              <a:buFont typeface="Arial"/>
              <a:buAutoNum type="alphaUcPeriod"/>
            </a:pPr>
            <a:r>
              <a:rPr lang="fr-CA" sz="3200" baseline="0" dirty="0"/>
              <a:t>12 %</a:t>
            </a:r>
          </a:p>
        </p:txBody>
      </p:sp>
    </p:spTree>
    <p:custDataLst>
      <p:tags r:id="rId1"/>
    </p:custDataLst>
    <p:extLst>
      <p:ext uri="{BB962C8B-B14F-4D97-AF65-F5344CB8AC3E}">
        <p14:creationId xmlns:p14="http://schemas.microsoft.com/office/powerpoint/2010/main" val="51892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339033"/>
            <a:ext cx="8229600" cy="1143000"/>
          </a:xfrm>
        </p:spPr>
        <p:txBody>
          <a:bodyPr>
            <a:noAutofit/>
          </a:bodyPr>
          <a:lstStyle/>
          <a:p>
            <a:r>
              <a:rPr lang="fr-CA" baseline="0"/>
              <a:t>Combien d’hommes ont été victimes de harcèlement sexuel au travail?</a:t>
            </a:r>
          </a:p>
        </p:txBody>
      </p:sp>
      <p:sp>
        <p:nvSpPr>
          <p:cNvPr id="3" name="TPAnswers"/>
          <p:cNvSpPr>
            <a:spLocks noGrp="1"/>
          </p:cNvSpPr>
          <p:nvPr>
            <p:ph type="body" idx="1"/>
            <p:custDataLst>
              <p:tags r:id="rId2"/>
            </p:custDataLst>
          </p:nvPr>
        </p:nvSpPr>
        <p:spPr>
          <a:xfrm>
            <a:off x="1981200" y="1600201"/>
            <a:ext cx="4114800" cy="4525963"/>
          </a:xfrm>
        </p:spPr>
        <p:txBody>
          <a:bodyPr>
            <a:normAutofit/>
          </a:bodyPr>
          <a:lstStyle/>
          <a:p>
            <a:pPr>
              <a:spcBef>
                <a:spcPct val="20000"/>
              </a:spcBef>
              <a:buFont typeface="Arial"/>
              <a:buAutoNum type="alphaUcPeriod"/>
            </a:pPr>
            <a:r>
              <a:rPr lang="fr-CA" sz="3200" baseline="0"/>
              <a:t>32 %</a:t>
            </a:r>
          </a:p>
          <a:p>
            <a:pPr>
              <a:spcBef>
                <a:spcPct val="20000"/>
              </a:spcBef>
              <a:buFont typeface="Arial"/>
              <a:buAutoNum type="alphaUcPeriod"/>
            </a:pPr>
            <a:endParaRPr lang="en-CA" sz="3200" dirty="0"/>
          </a:p>
          <a:p>
            <a:pPr>
              <a:spcBef>
                <a:spcPct val="20000"/>
              </a:spcBef>
              <a:buFont typeface="Arial"/>
              <a:buAutoNum type="alphaUcPeriod"/>
            </a:pPr>
            <a:r>
              <a:rPr lang="fr-CA" sz="3200" baseline="0"/>
              <a:t>24 %</a:t>
            </a:r>
          </a:p>
          <a:p>
            <a:pPr>
              <a:spcBef>
                <a:spcPct val="20000"/>
              </a:spcBef>
              <a:buFont typeface="Arial"/>
              <a:buAutoNum type="alphaUcPeriod"/>
            </a:pPr>
            <a:endParaRPr lang="en-CA" sz="3200" dirty="0"/>
          </a:p>
          <a:p>
            <a:pPr>
              <a:spcBef>
                <a:spcPct val="20000"/>
              </a:spcBef>
              <a:buFont typeface="Arial"/>
              <a:buAutoNum type="alphaUcPeriod"/>
            </a:pPr>
            <a:r>
              <a:rPr lang="fr-CA" sz="3200" baseline="0"/>
              <a:t>12 %</a:t>
            </a:r>
          </a:p>
          <a:p>
            <a:pPr>
              <a:spcBef>
                <a:spcPct val="20000"/>
              </a:spcBef>
              <a:buFont typeface="Arial"/>
              <a:buAutoNum type="alphaUcPeriod"/>
            </a:pPr>
            <a:endParaRPr lang="en-CA" sz="3200" dirty="0"/>
          </a:p>
          <a:p>
            <a:pPr>
              <a:spcBef>
                <a:spcPct val="20000"/>
              </a:spcBef>
              <a:buFont typeface="Arial"/>
              <a:buAutoNum type="alphaUcPeriod"/>
            </a:pPr>
            <a:r>
              <a:rPr lang="fr-CA" sz="3200" baseline="0"/>
              <a:t>10 %</a:t>
            </a:r>
          </a:p>
        </p:txBody>
      </p:sp>
    </p:spTree>
    <p:custDataLst>
      <p:tags r:id="rId1"/>
    </p:custDataLst>
    <p:extLst>
      <p:ext uri="{BB962C8B-B14F-4D97-AF65-F5344CB8AC3E}">
        <p14:creationId xmlns:p14="http://schemas.microsoft.com/office/powerpoint/2010/main" val="207688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41036" y="274638"/>
            <a:ext cx="8229600" cy="1143000"/>
          </a:xfrm>
        </p:spPr>
        <p:txBody>
          <a:bodyPr>
            <a:normAutofit fontScale="90000"/>
          </a:bodyPr>
          <a:lstStyle/>
          <a:p>
            <a:r>
              <a:rPr lang="fr-CA" baseline="0" dirty="0"/>
              <a:t>Combien de travailleurs signalent un incident de harcèlement sexuel?</a:t>
            </a:r>
            <a:endParaRPr lang="en-CA" dirty="0"/>
          </a:p>
        </p:txBody>
      </p:sp>
      <p:sp>
        <p:nvSpPr>
          <p:cNvPr id="3" name="TPAnswers"/>
          <p:cNvSpPr>
            <a:spLocks noGrp="1"/>
          </p:cNvSpPr>
          <p:nvPr>
            <p:ph type="body" idx="1"/>
            <p:custDataLst>
              <p:tags r:id="rId2"/>
            </p:custDataLst>
          </p:nvPr>
        </p:nvSpPr>
        <p:spPr>
          <a:xfrm>
            <a:off x="1981200" y="1600201"/>
            <a:ext cx="4114800" cy="4525963"/>
          </a:xfrm>
        </p:spPr>
        <p:txBody>
          <a:bodyPr>
            <a:normAutofit/>
          </a:bodyPr>
          <a:lstStyle/>
          <a:p>
            <a:pPr>
              <a:spcBef>
                <a:spcPct val="20000"/>
              </a:spcBef>
              <a:buFont typeface="Arial"/>
              <a:buAutoNum type="alphaUcPeriod"/>
            </a:pPr>
            <a:r>
              <a:rPr lang="fr-CA" sz="3200" baseline="0"/>
              <a:t>44 %</a:t>
            </a:r>
          </a:p>
          <a:p>
            <a:pPr>
              <a:spcBef>
                <a:spcPct val="20000"/>
              </a:spcBef>
              <a:buFont typeface="Arial"/>
              <a:buAutoNum type="alphaUcPeriod"/>
            </a:pPr>
            <a:endParaRPr lang="en-CA" sz="3200" dirty="0"/>
          </a:p>
          <a:p>
            <a:pPr>
              <a:spcBef>
                <a:spcPct val="20000"/>
              </a:spcBef>
              <a:buFont typeface="Arial"/>
              <a:buAutoNum type="alphaUcPeriod"/>
            </a:pPr>
            <a:r>
              <a:rPr lang="fr-CA" sz="3200" baseline="0"/>
              <a:t>28 %</a:t>
            </a:r>
          </a:p>
          <a:p>
            <a:pPr>
              <a:spcBef>
                <a:spcPct val="20000"/>
              </a:spcBef>
              <a:buFont typeface="Arial"/>
              <a:buAutoNum type="alphaUcPeriod"/>
            </a:pPr>
            <a:endParaRPr lang="en-CA" sz="3200" dirty="0"/>
          </a:p>
          <a:p>
            <a:pPr>
              <a:spcBef>
                <a:spcPct val="20000"/>
              </a:spcBef>
              <a:buFont typeface="Arial"/>
              <a:buAutoNum type="alphaUcPeriod"/>
            </a:pPr>
            <a:r>
              <a:rPr lang="fr-CA" sz="3200" baseline="0"/>
              <a:t>23 %</a:t>
            </a:r>
          </a:p>
          <a:p>
            <a:pPr>
              <a:spcBef>
                <a:spcPct val="20000"/>
              </a:spcBef>
              <a:buFont typeface="Arial"/>
              <a:buAutoNum type="alphaUcPeriod"/>
            </a:pPr>
            <a:endParaRPr lang="en-CA" sz="3200" dirty="0"/>
          </a:p>
          <a:p>
            <a:pPr>
              <a:spcBef>
                <a:spcPct val="20000"/>
              </a:spcBef>
              <a:buFont typeface="Arial"/>
              <a:buAutoNum type="alphaUcPeriod"/>
            </a:pPr>
            <a:r>
              <a:rPr lang="fr-CA" sz="3200" baseline="0"/>
              <a:t>22 %</a:t>
            </a:r>
          </a:p>
        </p:txBody>
      </p:sp>
    </p:spTree>
    <p:custDataLst>
      <p:tags r:id="rId1"/>
    </p:custDataLst>
    <p:extLst>
      <p:ext uri="{BB962C8B-B14F-4D97-AF65-F5344CB8AC3E}">
        <p14:creationId xmlns:p14="http://schemas.microsoft.com/office/powerpoint/2010/main" val="295782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dirty="0"/>
              <a:t>OBJECTIFS</a:t>
            </a:r>
            <a:endParaRPr lang="en-CA" dirty="0"/>
          </a:p>
        </p:txBody>
      </p:sp>
      <p:sp>
        <p:nvSpPr>
          <p:cNvPr id="3" name="Content Placeholder 2"/>
          <p:cNvSpPr>
            <a:spLocks noGrp="1"/>
          </p:cNvSpPr>
          <p:nvPr>
            <p:ph idx="1"/>
          </p:nvPr>
        </p:nvSpPr>
        <p:spPr>
          <a:xfrm>
            <a:off x="677334" y="1930401"/>
            <a:ext cx="8596668" cy="4110962"/>
          </a:xfrm>
        </p:spPr>
        <p:txBody>
          <a:bodyPr>
            <a:normAutofit/>
          </a:bodyPr>
          <a:lstStyle/>
          <a:p>
            <a:r>
              <a:rPr lang="fr-CA" baseline="0" dirty="0"/>
              <a:t>Présenter la violence sexiste en milieu de travail en tant qu’élément d’un continuum plus large de violence liée au sexe</a:t>
            </a:r>
          </a:p>
          <a:p>
            <a:r>
              <a:rPr lang="fr-CA" baseline="0" dirty="0"/>
              <a:t>Examiner la prévalence et l’incidence de la violence sexiste en milieu de travail</a:t>
            </a:r>
          </a:p>
          <a:p>
            <a:r>
              <a:rPr lang="fr-CA" baseline="0" dirty="0"/>
              <a:t>Passer en revue les recherches récentes, les lacunes et les défis</a:t>
            </a:r>
          </a:p>
          <a:p>
            <a:r>
              <a:rPr lang="fr-CA" baseline="0" dirty="0"/>
              <a:t>Se concentrer sur les enjeux :</a:t>
            </a:r>
          </a:p>
          <a:p>
            <a:pPr lvl="1"/>
            <a:r>
              <a:rPr lang="fr-CA" baseline="0" dirty="0"/>
              <a:t>Dialogue avec les hommes en milieu de travail</a:t>
            </a:r>
          </a:p>
          <a:p>
            <a:pPr lvl="1"/>
            <a:r>
              <a:rPr lang="fr-CA" baseline="0" dirty="0"/>
              <a:t>Répercussions de la violence familiale sur le milieu de travail</a:t>
            </a:r>
          </a:p>
          <a:p>
            <a:r>
              <a:rPr lang="fr-CA" baseline="0" dirty="0"/>
              <a:t>Présenter certaines pratiques prometteuses, les solutions pratiques, les défis de la vie réelle</a:t>
            </a:r>
          </a:p>
          <a:p>
            <a:r>
              <a:rPr lang="fr-CA" baseline="0" dirty="0"/>
              <a:t>Échange de vues, période de questions</a:t>
            </a:r>
            <a:endParaRPr lang="en-US" dirty="0"/>
          </a:p>
          <a:p>
            <a:endParaRPr lang="en-CA" dirty="0"/>
          </a:p>
        </p:txBody>
      </p:sp>
    </p:spTree>
    <p:extLst>
      <p:ext uri="{BB962C8B-B14F-4D97-AF65-F5344CB8AC3E}">
        <p14:creationId xmlns:p14="http://schemas.microsoft.com/office/powerpoint/2010/main" val="999770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261759"/>
            <a:ext cx="8229600" cy="1143000"/>
          </a:xfrm>
        </p:spPr>
        <p:txBody>
          <a:bodyPr>
            <a:noAutofit/>
          </a:bodyPr>
          <a:lstStyle/>
          <a:p>
            <a:r>
              <a:rPr lang="fr-CA" baseline="0" dirty="0"/>
              <a:t>Qui est le plus exposé au harcèlement sexuel?</a:t>
            </a:r>
          </a:p>
        </p:txBody>
      </p:sp>
      <p:sp>
        <p:nvSpPr>
          <p:cNvPr id="3" name="TPAnswers"/>
          <p:cNvSpPr>
            <a:spLocks noGrp="1"/>
          </p:cNvSpPr>
          <p:nvPr>
            <p:ph type="body" idx="1"/>
            <p:custDataLst>
              <p:tags r:id="rId2"/>
            </p:custDataLst>
          </p:nvPr>
        </p:nvSpPr>
        <p:spPr>
          <a:xfrm>
            <a:off x="1981199" y="1600201"/>
            <a:ext cx="5711371" cy="4525963"/>
          </a:xfrm>
        </p:spPr>
        <p:txBody>
          <a:bodyPr>
            <a:normAutofit/>
          </a:bodyPr>
          <a:lstStyle/>
          <a:p>
            <a:pPr>
              <a:spcBef>
                <a:spcPct val="20000"/>
              </a:spcBef>
              <a:buFont typeface="Arial"/>
              <a:buAutoNum type="alphaUcPeriod"/>
            </a:pPr>
            <a:r>
              <a:rPr lang="fr-CA" sz="3200" baseline="0" dirty="0"/>
              <a:t>Femmes mûres</a:t>
            </a:r>
          </a:p>
          <a:p>
            <a:pPr>
              <a:spcBef>
                <a:spcPct val="20000"/>
              </a:spcBef>
              <a:buFont typeface="Arial"/>
              <a:buAutoNum type="alphaUcPeriod"/>
            </a:pPr>
            <a:endParaRPr lang="en-CA" sz="3200" dirty="0"/>
          </a:p>
          <a:p>
            <a:pPr>
              <a:spcBef>
                <a:spcPct val="20000"/>
              </a:spcBef>
              <a:buFont typeface="Arial"/>
              <a:buAutoNum type="alphaUcPeriod"/>
            </a:pPr>
            <a:r>
              <a:rPr lang="fr-CA" sz="3200" baseline="0" dirty="0"/>
              <a:t>Jeunes femmes</a:t>
            </a:r>
          </a:p>
          <a:p>
            <a:pPr>
              <a:spcBef>
                <a:spcPct val="20000"/>
              </a:spcBef>
              <a:buFont typeface="Arial"/>
              <a:buAutoNum type="alphaUcPeriod"/>
            </a:pPr>
            <a:endParaRPr lang="en-CA" sz="3200" dirty="0"/>
          </a:p>
          <a:p>
            <a:pPr>
              <a:spcBef>
                <a:spcPct val="20000"/>
              </a:spcBef>
              <a:buFont typeface="Arial"/>
              <a:buAutoNum type="alphaUcPeriod"/>
            </a:pPr>
            <a:r>
              <a:rPr lang="fr-CA" sz="3200" baseline="0" dirty="0"/>
              <a:t>Jeunes hommes</a:t>
            </a:r>
          </a:p>
          <a:p>
            <a:pPr>
              <a:spcBef>
                <a:spcPct val="20000"/>
              </a:spcBef>
              <a:buFont typeface="Arial"/>
              <a:buAutoNum type="alphaUcPeriod"/>
            </a:pPr>
            <a:endParaRPr lang="en-CA" sz="3200" dirty="0"/>
          </a:p>
          <a:p>
            <a:pPr>
              <a:spcBef>
                <a:spcPct val="20000"/>
              </a:spcBef>
              <a:buFont typeface="Arial"/>
              <a:buAutoNum type="alphaUcPeriod"/>
            </a:pPr>
            <a:r>
              <a:rPr lang="fr-CA" sz="3200" baseline="0" dirty="0"/>
              <a:t>Femmes mûres et jeunes</a:t>
            </a:r>
          </a:p>
        </p:txBody>
      </p:sp>
    </p:spTree>
    <p:custDataLst>
      <p:tags r:id="rId1"/>
    </p:custDataLst>
    <p:extLst>
      <p:ext uri="{BB962C8B-B14F-4D97-AF65-F5344CB8AC3E}">
        <p14:creationId xmlns:p14="http://schemas.microsoft.com/office/powerpoint/2010/main" val="3125880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Institut Angus Reid 2018</a:t>
            </a:r>
            <a:endParaRPr lang="en-US" dirty="0"/>
          </a:p>
        </p:txBody>
      </p:sp>
      <p:sp>
        <p:nvSpPr>
          <p:cNvPr id="3" name="Content Placeholder 2"/>
          <p:cNvSpPr>
            <a:spLocks noGrp="1"/>
          </p:cNvSpPr>
          <p:nvPr>
            <p:ph idx="1"/>
          </p:nvPr>
        </p:nvSpPr>
        <p:spPr>
          <a:xfrm>
            <a:off x="677334" y="1674255"/>
            <a:ext cx="8596668" cy="4649272"/>
          </a:xfrm>
        </p:spPr>
        <p:txBody>
          <a:bodyPr>
            <a:normAutofit fontScale="92500" lnSpcReduction="10000"/>
          </a:bodyPr>
          <a:lstStyle/>
          <a:p>
            <a:pPr marL="0" indent="0">
              <a:buNone/>
            </a:pPr>
            <a:r>
              <a:rPr lang="fr-CA" baseline="0" dirty="0">
                <a:solidFill>
                  <a:schemeClr val="tx1">
                    <a:lumMod val="75000"/>
                    <a:lumOff val="25000"/>
                  </a:schemeClr>
                </a:solidFill>
              </a:rPr>
              <a:t>Février 2018 : Expériences de harcèlement sexuel</a:t>
            </a:r>
          </a:p>
          <a:p>
            <a:pPr marL="0" indent="0">
              <a:buNone/>
            </a:pPr>
            <a:r>
              <a:rPr lang="fr-CA" baseline="0" dirty="0">
                <a:solidFill>
                  <a:schemeClr val="tx1">
                    <a:lumMod val="75000"/>
                    <a:lumOff val="25000"/>
                  </a:schemeClr>
                </a:solidFill>
              </a:rPr>
              <a:t>52 % des femmes ont été victimes de harcèlement sexuel</a:t>
            </a:r>
          </a:p>
          <a:p>
            <a:pPr lvl="1">
              <a:spcBef>
                <a:spcPts val="0"/>
              </a:spcBef>
            </a:pPr>
            <a:r>
              <a:rPr lang="fr-CA" baseline="0" dirty="0">
                <a:solidFill>
                  <a:schemeClr val="tx1">
                    <a:lumMod val="75000"/>
                    <a:lumOff val="25000"/>
                  </a:schemeClr>
                </a:solidFill>
              </a:rPr>
              <a:t>Relativement peu au cours des 5 dernières années</a:t>
            </a:r>
          </a:p>
          <a:p>
            <a:pPr lvl="1">
              <a:spcBef>
                <a:spcPts val="0"/>
              </a:spcBef>
            </a:pPr>
            <a:endParaRPr lang="en-US" dirty="0">
              <a:solidFill>
                <a:schemeClr val="tx1">
                  <a:lumMod val="75000"/>
                  <a:lumOff val="25000"/>
                </a:schemeClr>
              </a:solidFill>
            </a:endParaRPr>
          </a:p>
          <a:p>
            <a:pPr marL="0" indent="0">
              <a:buNone/>
            </a:pPr>
            <a:r>
              <a:rPr lang="fr-CA" baseline="0" dirty="0">
                <a:solidFill>
                  <a:schemeClr val="tx1">
                    <a:lumMod val="75000"/>
                    <a:lumOff val="25000"/>
                  </a:schemeClr>
                </a:solidFill>
              </a:rPr>
              <a:t>25 % ont subi des attouchements sexuels non consensuels</a:t>
            </a:r>
          </a:p>
          <a:p>
            <a:pPr marL="0" indent="0">
              <a:buNone/>
            </a:pPr>
            <a:endParaRPr lang="en-US" dirty="0"/>
          </a:p>
          <a:p>
            <a:pPr marL="0" indent="0">
              <a:buNone/>
            </a:pPr>
            <a:r>
              <a:rPr lang="fr-CA" baseline="0" dirty="0"/>
              <a:t>Signalement des incidents</a:t>
            </a:r>
            <a:endParaRPr lang="en-US" dirty="0"/>
          </a:p>
          <a:p>
            <a:pPr marL="0" indent="0">
              <a:spcBef>
                <a:spcPts val="600"/>
              </a:spcBef>
              <a:spcAft>
                <a:spcPts val="600"/>
              </a:spcAft>
              <a:buNone/>
            </a:pPr>
            <a:r>
              <a:rPr lang="fr-CA" baseline="0" dirty="0">
                <a:solidFill>
                  <a:schemeClr val="tx1"/>
                </a:solidFill>
              </a:rPr>
              <a:t>Oui – J’ai signalé 28 %</a:t>
            </a:r>
          </a:p>
          <a:p>
            <a:pPr lvl="1">
              <a:spcBef>
                <a:spcPts val="600"/>
              </a:spcBef>
              <a:spcAft>
                <a:spcPts val="600"/>
              </a:spcAft>
            </a:pPr>
            <a:r>
              <a:rPr lang="fr-CA" baseline="0" dirty="0">
                <a:solidFill>
                  <a:schemeClr val="tx1"/>
                </a:solidFill>
              </a:rPr>
              <a:t>L’employeur a mené une enquête sérieuse et pris les mesures appropriées – 11 %</a:t>
            </a:r>
          </a:p>
          <a:p>
            <a:pPr lvl="1">
              <a:spcAft>
                <a:spcPts val="600"/>
              </a:spcAft>
            </a:pPr>
            <a:r>
              <a:rPr lang="fr-CA" baseline="0" dirty="0">
                <a:solidFill>
                  <a:schemeClr val="tx1"/>
                </a:solidFill>
              </a:rPr>
              <a:t>L’employeur a réagi, mais n’a pris aucune mesure concrète </a:t>
            </a:r>
            <a:r>
              <a:rPr lang="fr-CA" dirty="0">
                <a:solidFill>
                  <a:schemeClr val="tx1"/>
                </a:solidFill>
              </a:rPr>
              <a:t>– 8</a:t>
            </a:r>
            <a:r>
              <a:rPr lang="fr-CA" baseline="0" dirty="0">
                <a:solidFill>
                  <a:schemeClr val="tx1"/>
                </a:solidFill>
              </a:rPr>
              <a:t> %</a:t>
            </a:r>
          </a:p>
          <a:p>
            <a:pPr lvl="1"/>
            <a:r>
              <a:rPr lang="fr-CA" baseline="0" dirty="0">
                <a:solidFill>
                  <a:schemeClr val="tx1"/>
                </a:solidFill>
              </a:rPr>
              <a:t>L’employeur n’a pas réagi et a fait preuve de dédain </a:t>
            </a:r>
            <a:r>
              <a:rPr lang="fr-CA" dirty="0">
                <a:solidFill>
                  <a:schemeClr val="tx1"/>
                </a:solidFill>
              </a:rPr>
              <a:t>– 9</a:t>
            </a:r>
            <a:r>
              <a:rPr lang="fr-CA" baseline="0" dirty="0">
                <a:solidFill>
                  <a:schemeClr val="tx1"/>
                </a:solidFill>
              </a:rPr>
              <a:t> %</a:t>
            </a:r>
          </a:p>
          <a:p>
            <a:pPr marL="457200" lvl="1" indent="0">
              <a:buNone/>
            </a:pPr>
            <a:endParaRPr lang="en-US" dirty="0">
              <a:solidFill>
                <a:schemeClr val="tx1"/>
              </a:solidFill>
            </a:endParaRPr>
          </a:p>
          <a:p>
            <a:pPr marL="0" indent="0">
              <a:buNone/>
            </a:pPr>
            <a:r>
              <a:rPr lang="fr-CA" baseline="0" dirty="0">
                <a:solidFill>
                  <a:schemeClr val="tx1"/>
                </a:solidFill>
              </a:rPr>
              <a:t>Non – Je ne l’ai pas signalé à mon employeur 72 %</a:t>
            </a:r>
          </a:p>
          <a:p>
            <a:pPr marL="0" indent="0">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3871888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aseline="0"/>
              <a:t>Sondage Ipsos pour Global News</a:t>
            </a:r>
          </a:p>
        </p:txBody>
      </p:sp>
      <p:sp>
        <p:nvSpPr>
          <p:cNvPr id="3" name="Content Placeholder 2"/>
          <p:cNvSpPr>
            <a:spLocks noGrp="1"/>
          </p:cNvSpPr>
          <p:nvPr>
            <p:ph idx="1"/>
          </p:nvPr>
        </p:nvSpPr>
        <p:spPr>
          <a:xfrm>
            <a:off x="963769" y="1522928"/>
            <a:ext cx="8686800" cy="4852114"/>
          </a:xfrm>
        </p:spPr>
        <p:txBody>
          <a:bodyPr>
            <a:normAutofit/>
          </a:bodyPr>
          <a:lstStyle/>
          <a:p>
            <a:pPr marL="0" indent="0">
              <a:buNone/>
            </a:pPr>
            <a:r>
              <a:rPr lang="fr-CA" baseline="0" dirty="0">
                <a:solidFill>
                  <a:schemeClr val="tx1">
                    <a:lumMod val="75000"/>
                    <a:lumOff val="25000"/>
                  </a:schemeClr>
                </a:solidFill>
              </a:rPr>
              <a:t>Décembre 2017 : Expériences de harcèlement sexuel</a:t>
            </a:r>
          </a:p>
          <a:p>
            <a:pPr marL="0" indent="0">
              <a:buNone/>
            </a:pPr>
            <a:r>
              <a:rPr lang="fr-CA" baseline="0" dirty="0">
                <a:solidFill>
                  <a:schemeClr val="tx1">
                    <a:lumMod val="75000"/>
                    <a:lumOff val="25000"/>
                  </a:schemeClr>
                </a:solidFill>
              </a:rPr>
              <a:t>3 femmes sur 10</a:t>
            </a:r>
          </a:p>
          <a:p>
            <a:pPr lvl="1">
              <a:spcBef>
                <a:spcPts val="0"/>
              </a:spcBef>
            </a:pPr>
            <a:r>
              <a:rPr lang="fr-CA" baseline="0" dirty="0">
                <a:solidFill>
                  <a:schemeClr val="tx1">
                    <a:lumMod val="75000"/>
                    <a:lumOff val="25000"/>
                  </a:schemeClr>
                </a:solidFill>
              </a:rPr>
              <a:t>la plupart des auteurs étaient des cadres supérieurs au sein de leur entreprise</a:t>
            </a:r>
          </a:p>
          <a:p>
            <a:pPr marL="457200" lvl="1" indent="0">
              <a:buNone/>
            </a:pPr>
            <a:endParaRPr lang="en-US" dirty="0">
              <a:solidFill>
                <a:schemeClr val="tx1">
                  <a:lumMod val="75000"/>
                  <a:lumOff val="25000"/>
                </a:schemeClr>
              </a:solidFill>
            </a:endParaRPr>
          </a:p>
          <a:p>
            <a:pPr marL="0" indent="0">
              <a:buNone/>
            </a:pPr>
            <a:r>
              <a:rPr lang="fr-CA" baseline="0" dirty="0">
                <a:solidFill>
                  <a:schemeClr val="tx1">
                    <a:lumMod val="75000"/>
                    <a:lumOff val="25000"/>
                  </a:schemeClr>
                </a:solidFill>
              </a:rPr>
              <a:t>1 homme sur 10</a:t>
            </a:r>
          </a:p>
          <a:p>
            <a:pPr lvl="1">
              <a:spcBef>
                <a:spcPts val="0"/>
              </a:spcBef>
            </a:pPr>
            <a:r>
              <a:rPr lang="fr-CA" baseline="0" dirty="0">
                <a:solidFill>
                  <a:schemeClr val="tx1">
                    <a:lumMod val="75000"/>
                    <a:lumOff val="25000"/>
                  </a:schemeClr>
                </a:solidFill>
              </a:rPr>
              <a:t>plus susceptibles d’être harcelés sexuellement par un collègue de même niveau ou</a:t>
            </a:r>
            <a:endParaRPr lang="en-US" dirty="0">
              <a:solidFill>
                <a:schemeClr val="tx1">
                  <a:lumMod val="75000"/>
                  <a:lumOff val="25000"/>
                </a:schemeClr>
              </a:solidFill>
            </a:endParaRPr>
          </a:p>
          <a:p>
            <a:pPr marL="457200" lvl="1" indent="0">
              <a:spcBef>
                <a:spcPts val="0"/>
              </a:spcBef>
              <a:buNone/>
            </a:pPr>
            <a:r>
              <a:rPr lang="fr-CA" baseline="0" dirty="0">
                <a:solidFill>
                  <a:schemeClr val="tx1">
                    <a:lumMod val="75000"/>
                    <a:lumOff val="25000"/>
                  </a:schemeClr>
                </a:solidFill>
              </a:rPr>
              <a:t>dans un poste subalterne</a:t>
            </a:r>
          </a:p>
          <a:p>
            <a:pPr marL="0" indent="0">
              <a:buNone/>
            </a:pPr>
            <a:r>
              <a:rPr lang="fr-CA" baseline="0" dirty="0"/>
              <a:t>Signalement formel et informel</a:t>
            </a:r>
          </a:p>
          <a:p>
            <a:r>
              <a:rPr lang="fr-CA" baseline="0" dirty="0"/>
              <a:t>1 sur 4 s’est plaint à la direction </a:t>
            </a:r>
            <a:r>
              <a:rPr lang="fr-CA" baseline="0" dirty="0">
                <a:solidFill>
                  <a:schemeClr val="tx1"/>
                </a:solidFill>
              </a:rPr>
              <a:t>(23 %)</a:t>
            </a:r>
          </a:p>
          <a:p>
            <a:r>
              <a:rPr lang="fr-CA" baseline="0" dirty="0">
                <a:solidFill>
                  <a:schemeClr val="tx1"/>
                </a:solidFill>
              </a:rPr>
              <a:t>77 % </a:t>
            </a:r>
            <a:r>
              <a:rPr lang="fr-CA" baseline="0" dirty="0"/>
              <a:t>ne se sont pas plaints</a:t>
            </a:r>
          </a:p>
          <a:p>
            <a:pPr lvl="2">
              <a:spcBef>
                <a:spcPts val="0"/>
              </a:spcBef>
            </a:pPr>
            <a:r>
              <a:rPr lang="fr-CA" baseline="0" dirty="0"/>
              <a:t>50 % pensaient que ce n’était pas assez grave</a:t>
            </a:r>
          </a:p>
          <a:p>
            <a:pPr lvl="2">
              <a:spcBef>
                <a:spcPts val="0"/>
              </a:spcBef>
            </a:pPr>
            <a:r>
              <a:rPr lang="fr-CA" baseline="0" dirty="0"/>
              <a:t>26 % pensaient que leur entreprise ne ferait rien à ce sujet</a:t>
            </a:r>
          </a:p>
          <a:p>
            <a:pPr lvl="2">
              <a:spcBef>
                <a:spcPts val="0"/>
              </a:spcBef>
            </a:pPr>
            <a:endParaRPr lang="en-US" dirty="0"/>
          </a:p>
          <a:p>
            <a:r>
              <a:rPr lang="fr-CA" baseline="0" dirty="0"/>
              <a:t>Ceux qui sont restés silencieux craignaient des répercussions ou la perte de leur emploi</a:t>
            </a:r>
          </a:p>
          <a:p>
            <a:pPr marL="457200" lvl="1" indent="0">
              <a:spcBef>
                <a:spcPts val="0"/>
              </a:spcBef>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2711164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Institut Angus Reid 2014</a:t>
            </a:r>
          </a:p>
        </p:txBody>
      </p:sp>
      <p:sp>
        <p:nvSpPr>
          <p:cNvPr id="3" name="Content Placeholder 2"/>
          <p:cNvSpPr>
            <a:spLocks noGrp="1"/>
          </p:cNvSpPr>
          <p:nvPr>
            <p:ph idx="1"/>
          </p:nvPr>
        </p:nvSpPr>
        <p:spPr>
          <a:xfrm>
            <a:off x="1105436" y="1522928"/>
            <a:ext cx="8326583" cy="4525963"/>
          </a:xfrm>
        </p:spPr>
        <p:txBody>
          <a:bodyPr>
            <a:normAutofit/>
          </a:bodyPr>
          <a:lstStyle/>
          <a:p>
            <a:pPr marL="0" indent="0">
              <a:spcAft>
                <a:spcPts val="1200"/>
              </a:spcAft>
              <a:buNone/>
            </a:pPr>
            <a:r>
              <a:rPr lang="fr-CA" sz="3300" baseline="0" dirty="0"/>
              <a:t>Raisons de ne pas signaler un incident :</a:t>
            </a:r>
          </a:p>
          <a:p>
            <a:pPr lvl="1">
              <a:buFont typeface="Arial" panose="020B0604020202020204" pitchFamily="34" charset="0"/>
              <a:buChar char="•"/>
            </a:pPr>
            <a:r>
              <a:rPr lang="fr-CA" baseline="0" dirty="0">
                <a:solidFill>
                  <a:schemeClr val="tx1">
                    <a:lumMod val="75000"/>
                    <a:lumOff val="25000"/>
                  </a:schemeClr>
                </a:solidFill>
              </a:rPr>
              <a:t>44 % ont préféré s’en occuper seuls</a:t>
            </a:r>
            <a:endParaRPr lang="en-US" dirty="0">
              <a:solidFill>
                <a:schemeClr val="tx1">
                  <a:lumMod val="75000"/>
                  <a:lumOff val="25000"/>
                </a:schemeClr>
              </a:solidFill>
            </a:endParaRPr>
          </a:p>
          <a:p>
            <a:pPr lvl="1">
              <a:buFont typeface="Arial" panose="020B0604020202020204" pitchFamily="34" charset="0"/>
              <a:buChar char="•"/>
            </a:pPr>
            <a:r>
              <a:rPr lang="fr-CA" baseline="0" dirty="0">
                <a:solidFill>
                  <a:schemeClr val="tx1">
                    <a:lumMod val="75000"/>
                    <a:lumOff val="25000"/>
                  </a:schemeClr>
                </a:solidFill>
              </a:rPr>
              <a:t>26 % trouvaient que c’était trop mineur</a:t>
            </a:r>
            <a:endParaRPr lang="en-US" dirty="0">
              <a:solidFill>
                <a:schemeClr val="tx1">
                  <a:lumMod val="75000"/>
                  <a:lumOff val="25000"/>
                </a:schemeClr>
              </a:solidFill>
            </a:endParaRPr>
          </a:p>
          <a:p>
            <a:pPr lvl="1">
              <a:buFont typeface="Arial" panose="020B0604020202020204" pitchFamily="34" charset="0"/>
              <a:buChar char="•"/>
            </a:pPr>
            <a:r>
              <a:rPr lang="fr-CA" baseline="0" dirty="0">
                <a:solidFill>
                  <a:schemeClr val="tx1">
                    <a:lumMod val="75000"/>
                    <a:lumOff val="25000"/>
                  </a:schemeClr>
                </a:solidFill>
              </a:rPr>
              <a:t>21 % pensaient que l’employeur ne réagirait pas bien</a:t>
            </a:r>
            <a:endParaRPr lang="en-US" dirty="0">
              <a:solidFill>
                <a:schemeClr val="tx1">
                  <a:lumMod val="75000"/>
                  <a:lumOff val="25000"/>
                </a:schemeClr>
              </a:solidFill>
            </a:endParaRPr>
          </a:p>
          <a:p>
            <a:pPr lvl="1">
              <a:buFont typeface="Arial" panose="020B0604020202020204" pitchFamily="34" charset="0"/>
              <a:buChar char="•"/>
            </a:pPr>
            <a:r>
              <a:rPr lang="fr-CA" baseline="0" dirty="0">
                <a:solidFill>
                  <a:schemeClr val="tx1">
                    <a:lumMod val="75000"/>
                    <a:lumOff val="25000"/>
                  </a:schemeClr>
                </a:solidFill>
              </a:rPr>
              <a:t>16 % étaient gênés par ce qui s’était passé</a:t>
            </a:r>
            <a:endParaRPr lang="en-US" dirty="0">
              <a:solidFill>
                <a:schemeClr val="tx1">
                  <a:lumMod val="75000"/>
                  <a:lumOff val="25000"/>
                </a:schemeClr>
              </a:solidFill>
            </a:endParaRPr>
          </a:p>
          <a:p>
            <a:pPr lvl="1">
              <a:buFont typeface="Arial" panose="020B0604020202020204" pitchFamily="34" charset="0"/>
              <a:buChar char="•"/>
            </a:pPr>
            <a:r>
              <a:rPr lang="fr-CA" baseline="0" dirty="0">
                <a:solidFill>
                  <a:schemeClr val="tx1">
                    <a:lumMod val="75000"/>
                    <a:lumOff val="25000"/>
                  </a:schemeClr>
                </a:solidFill>
              </a:rPr>
              <a:t>13 % avaient peur de perdre leur emploi</a:t>
            </a:r>
            <a:endParaRPr lang="en-US" dirty="0">
              <a:solidFill>
                <a:schemeClr val="tx1">
                  <a:lumMod val="75000"/>
                  <a:lumOff val="25000"/>
                </a:schemeClr>
              </a:solidFill>
            </a:endParaRPr>
          </a:p>
          <a:p>
            <a:pPr lvl="1">
              <a:buFont typeface="Arial" panose="020B0604020202020204" pitchFamily="34" charset="0"/>
              <a:buChar char="•"/>
            </a:pPr>
            <a:r>
              <a:rPr lang="fr-CA" baseline="0" dirty="0">
                <a:solidFill>
                  <a:schemeClr val="tx1">
                    <a:lumMod val="75000"/>
                    <a:lumOff val="25000"/>
                  </a:schemeClr>
                </a:solidFill>
              </a:rPr>
              <a:t>12 % avaient peur de perdre leur carrière</a:t>
            </a:r>
            <a:endParaRPr lang="en-US" dirty="0">
              <a:solidFill>
                <a:schemeClr val="tx1">
                  <a:lumMod val="75000"/>
                  <a:lumOff val="25000"/>
                </a:schemeClr>
              </a:solidFill>
            </a:endParaRPr>
          </a:p>
          <a:p>
            <a:pPr lvl="1">
              <a:buFont typeface="Arial" panose="020B0604020202020204" pitchFamily="34" charset="0"/>
              <a:buChar char="•"/>
            </a:pPr>
            <a:r>
              <a:rPr lang="fr-CA" baseline="0" dirty="0">
                <a:solidFill>
                  <a:schemeClr val="tx1">
                    <a:lumMod val="75000"/>
                    <a:lumOff val="25000"/>
                  </a:schemeClr>
                </a:solidFill>
              </a:rPr>
              <a:t>10 % pensaient que personne ne les croirait</a:t>
            </a:r>
            <a:endParaRPr lang="en-US" dirty="0">
              <a:solidFill>
                <a:schemeClr val="tx1">
                  <a:lumMod val="75000"/>
                  <a:lumOff val="25000"/>
                </a:schemeClr>
              </a:solidFill>
            </a:endParaRPr>
          </a:p>
          <a:p>
            <a:pPr lvl="1">
              <a:buFont typeface="Arial" panose="020B0604020202020204" pitchFamily="34" charset="0"/>
              <a:buChar char="•"/>
            </a:pPr>
            <a:r>
              <a:rPr lang="fr-CA" baseline="0" dirty="0">
                <a:solidFill>
                  <a:schemeClr val="tx1">
                    <a:lumMod val="75000"/>
                    <a:lumOff val="25000"/>
                  </a:schemeClr>
                </a:solidFill>
              </a:rPr>
              <a:t>6 % ne voulaient pas en parler/revisiter</a:t>
            </a:r>
            <a:endParaRPr lang="en-US" dirty="0">
              <a:solidFill>
                <a:schemeClr val="tx1">
                  <a:lumMod val="75000"/>
                  <a:lumOff val="25000"/>
                </a:schemeClr>
              </a:solidFill>
            </a:endParaRPr>
          </a:p>
          <a:p>
            <a:pPr lvl="1">
              <a:buFont typeface="Arial" panose="020B0604020202020204" pitchFamily="34" charset="0"/>
              <a:buChar char="•"/>
            </a:pPr>
            <a:r>
              <a:rPr lang="fr-CA" baseline="0" dirty="0">
                <a:solidFill>
                  <a:schemeClr val="tx1">
                    <a:lumMod val="75000"/>
                    <a:lumOff val="25000"/>
                  </a:schemeClr>
                </a:solidFill>
              </a:rPr>
              <a:t>5 % avaient peur de se faire connaître</a:t>
            </a:r>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103615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Sondage Abacus Data</a:t>
            </a:r>
            <a:endParaRPr lang="en-US" dirty="0"/>
          </a:p>
        </p:txBody>
      </p:sp>
      <p:sp>
        <p:nvSpPr>
          <p:cNvPr id="3" name="Content Placeholder 2"/>
          <p:cNvSpPr>
            <a:spLocks noGrp="1"/>
          </p:cNvSpPr>
          <p:nvPr>
            <p:ph idx="1"/>
          </p:nvPr>
        </p:nvSpPr>
        <p:spPr>
          <a:xfrm>
            <a:off x="677334" y="1687133"/>
            <a:ext cx="8596668" cy="4354230"/>
          </a:xfrm>
        </p:spPr>
        <p:txBody>
          <a:bodyPr>
            <a:normAutofit/>
          </a:bodyPr>
          <a:lstStyle/>
          <a:p>
            <a:r>
              <a:rPr lang="fr-CA" baseline="0" dirty="0">
                <a:solidFill>
                  <a:schemeClr val="tx1">
                    <a:lumMod val="75000"/>
                    <a:lumOff val="25000"/>
                  </a:schemeClr>
                </a:solidFill>
              </a:rPr>
              <a:t>Des millions de Canadiens et de Canadiennes disent être témoins de ce problème</a:t>
            </a:r>
          </a:p>
          <a:p>
            <a:r>
              <a:rPr lang="fr-CA" baseline="0" dirty="0">
                <a:solidFill>
                  <a:schemeClr val="tx1">
                    <a:lumMod val="75000"/>
                    <a:lumOff val="25000"/>
                  </a:schemeClr>
                </a:solidFill>
              </a:rPr>
              <a:t>L’expérience des jeunes femmes est encore pire que ce qui est rapporté par les femmes plus mûres</a:t>
            </a:r>
          </a:p>
          <a:p>
            <a:r>
              <a:rPr lang="fr-CA" baseline="0" dirty="0">
                <a:solidFill>
                  <a:schemeClr val="tx1">
                    <a:lumMod val="75000"/>
                    <a:lumOff val="25000"/>
                  </a:schemeClr>
                </a:solidFill>
              </a:rPr>
              <a:t>Ce genre de comportement n’est pas une relique du passé</a:t>
            </a:r>
          </a:p>
          <a:p>
            <a:r>
              <a:rPr lang="fr-CA" baseline="0" dirty="0"/>
              <a:t>12 % des Canadiens disent que le harcèlement sexuel est « très courant » dans leur milieu de travail</a:t>
            </a:r>
          </a:p>
          <a:p>
            <a:r>
              <a:rPr lang="fr-CA" baseline="0" dirty="0"/>
              <a:t>44 % disent que c’est peu fréquent, mais que ça arrive</a:t>
            </a:r>
          </a:p>
          <a:p>
            <a:r>
              <a:rPr lang="fr-CA" baseline="0" dirty="0"/>
              <a:t>Les femmes de 30 à 44 ans sont les plus susceptibles d’y être exposées</a:t>
            </a:r>
          </a:p>
        </p:txBody>
      </p:sp>
    </p:spTree>
    <p:extLst>
      <p:ext uri="{BB962C8B-B14F-4D97-AF65-F5344CB8AC3E}">
        <p14:creationId xmlns:p14="http://schemas.microsoft.com/office/powerpoint/2010/main" val="3527797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368" y="231821"/>
            <a:ext cx="7886700" cy="6411420"/>
          </a:xfrm>
        </p:spPr>
        <p:txBody>
          <a:bodyPr>
            <a:normAutofit/>
          </a:bodyPr>
          <a:lstStyle/>
          <a:p>
            <a:pPr marL="0" indent="0">
              <a:spcAft>
                <a:spcPts val="1200"/>
              </a:spcAft>
              <a:buNone/>
            </a:pPr>
            <a:r>
              <a:rPr lang="fr-CA" sz="3500" b="1" baseline="0">
                <a:solidFill>
                  <a:schemeClr val="accent1"/>
                </a:solidFill>
              </a:rPr>
              <a:t>RÉSUMÉ</a:t>
            </a:r>
            <a:endParaRPr lang="en-CA" sz="3500" b="1" dirty="0">
              <a:solidFill>
                <a:schemeClr val="accent1"/>
              </a:solidFill>
            </a:endParaRPr>
          </a:p>
          <a:p>
            <a:pPr marL="0" indent="0">
              <a:spcAft>
                <a:spcPts val="1200"/>
              </a:spcAft>
              <a:buNone/>
            </a:pPr>
            <a:r>
              <a:rPr lang="fr-CA" b="1" baseline="0">
                <a:solidFill>
                  <a:schemeClr val="tx1">
                    <a:lumMod val="75000"/>
                    <a:lumOff val="25000"/>
                  </a:schemeClr>
                </a:solidFill>
              </a:rPr>
              <a:t>Combien de femmes ont été victimes de harcèlement sexuel au travail?</a:t>
            </a:r>
          </a:p>
          <a:p>
            <a:pPr>
              <a:spcAft>
                <a:spcPts val="600"/>
              </a:spcAft>
            </a:pPr>
            <a:r>
              <a:rPr lang="fr-CA" baseline="0">
                <a:solidFill>
                  <a:schemeClr val="tx1">
                    <a:lumMod val="75000"/>
                    <a:lumOff val="25000"/>
                  </a:schemeClr>
                </a:solidFill>
              </a:rPr>
              <a:t>52 % – Angus Reid 2018</a:t>
            </a:r>
          </a:p>
          <a:p>
            <a:pPr>
              <a:spcAft>
                <a:spcPts val="600"/>
              </a:spcAft>
            </a:pPr>
            <a:r>
              <a:rPr lang="fr-CA" baseline="0">
                <a:solidFill>
                  <a:schemeClr val="tx1">
                    <a:lumMod val="75000"/>
                    <a:lumOff val="25000"/>
                  </a:schemeClr>
                </a:solidFill>
              </a:rPr>
              <a:t>30 % – Ipsos pour Global News 2017</a:t>
            </a:r>
          </a:p>
          <a:p>
            <a:pPr>
              <a:spcAft>
                <a:spcPts val="600"/>
              </a:spcAft>
            </a:pPr>
            <a:endParaRPr lang="en-CA" dirty="0">
              <a:solidFill>
                <a:schemeClr val="tx1">
                  <a:lumMod val="75000"/>
                  <a:lumOff val="25000"/>
                </a:schemeClr>
              </a:solidFill>
            </a:endParaRPr>
          </a:p>
          <a:p>
            <a:pPr marL="0" indent="0">
              <a:spcAft>
                <a:spcPts val="1200"/>
              </a:spcAft>
              <a:buNone/>
            </a:pPr>
            <a:r>
              <a:rPr lang="fr-CA" b="1" baseline="0">
                <a:solidFill>
                  <a:schemeClr val="tx1">
                    <a:lumMod val="75000"/>
                    <a:lumOff val="25000"/>
                  </a:schemeClr>
                </a:solidFill>
              </a:rPr>
              <a:t>Combien d’hommes ont été victimes de harcèlement sexuel au travail?</a:t>
            </a:r>
          </a:p>
          <a:p>
            <a:pPr>
              <a:spcAft>
                <a:spcPts val="600"/>
              </a:spcAft>
            </a:pPr>
            <a:r>
              <a:rPr lang="fr-CA" baseline="0">
                <a:solidFill>
                  <a:schemeClr val="tx1">
                    <a:lumMod val="75000"/>
                    <a:lumOff val="25000"/>
                  </a:schemeClr>
                </a:solidFill>
              </a:rPr>
              <a:t>10 % – Ipsos pour Global News 2017</a:t>
            </a:r>
          </a:p>
          <a:p>
            <a:pPr>
              <a:spcAft>
                <a:spcPts val="600"/>
              </a:spcAft>
            </a:pPr>
            <a:endParaRPr lang="en-CA" dirty="0">
              <a:solidFill>
                <a:schemeClr val="tx1">
                  <a:lumMod val="75000"/>
                  <a:lumOff val="25000"/>
                </a:schemeClr>
              </a:solidFill>
            </a:endParaRPr>
          </a:p>
          <a:p>
            <a:pPr marL="0" indent="0">
              <a:spcAft>
                <a:spcPts val="1200"/>
              </a:spcAft>
              <a:buNone/>
            </a:pPr>
            <a:r>
              <a:rPr lang="fr-CA" b="1" baseline="0">
                <a:solidFill>
                  <a:schemeClr val="tx1">
                    <a:lumMod val="75000"/>
                    <a:lumOff val="25000"/>
                  </a:schemeClr>
                </a:solidFill>
              </a:rPr>
              <a:t>Combien de travailleurs ont signalé un incident?</a:t>
            </a:r>
          </a:p>
          <a:p>
            <a:pPr>
              <a:spcAft>
                <a:spcPts val="600"/>
              </a:spcAft>
            </a:pPr>
            <a:r>
              <a:rPr lang="fr-CA" baseline="0">
                <a:solidFill>
                  <a:schemeClr val="tx1">
                    <a:lumMod val="75000"/>
                    <a:lumOff val="25000"/>
                  </a:schemeClr>
                </a:solidFill>
              </a:rPr>
              <a:t>28 % – Angus Reid 2018</a:t>
            </a:r>
          </a:p>
          <a:p>
            <a:pPr>
              <a:spcAft>
                <a:spcPts val="600"/>
              </a:spcAft>
            </a:pPr>
            <a:r>
              <a:rPr lang="fr-CA" baseline="0">
                <a:solidFill>
                  <a:schemeClr val="tx1">
                    <a:lumMod val="75000"/>
                    <a:lumOff val="25000"/>
                  </a:schemeClr>
                </a:solidFill>
              </a:rPr>
              <a:t>23 % – Ipsos pour Global News 2017</a:t>
            </a:r>
          </a:p>
          <a:p>
            <a:endParaRPr lang="en-CA" dirty="0">
              <a:solidFill>
                <a:schemeClr val="tx1">
                  <a:lumMod val="75000"/>
                  <a:lumOff val="25000"/>
                </a:schemeClr>
              </a:solidFill>
            </a:endParaRPr>
          </a:p>
          <a:p>
            <a:endParaRPr lang="en-CA" dirty="0">
              <a:solidFill>
                <a:schemeClr val="tx1">
                  <a:lumMod val="75000"/>
                  <a:lumOff val="25000"/>
                </a:schemeClr>
              </a:solidFill>
            </a:endParaRPr>
          </a:p>
        </p:txBody>
      </p:sp>
    </p:spTree>
    <p:extLst>
      <p:ext uri="{BB962C8B-B14F-4D97-AF65-F5344CB8AC3E}">
        <p14:creationId xmlns:p14="http://schemas.microsoft.com/office/powerpoint/2010/main" val="484190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VIOLENCE FAMILIALE (VF) AU TRAVAIL</a:t>
            </a:r>
            <a:endParaRPr lang="en-CA" dirty="0"/>
          </a:p>
        </p:txBody>
      </p:sp>
      <p:sp>
        <p:nvSpPr>
          <p:cNvPr id="3" name="Content Placeholder 2"/>
          <p:cNvSpPr>
            <a:spLocks noGrp="1"/>
          </p:cNvSpPr>
          <p:nvPr>
            <p:ph idx="1"/>
          </p:nvPr>
        </p:nvSpPr>
        <p:spPr>
          <a:xfrm>
            <a:off x="677334" y="1739674"/>
            <a:ext cx="8596668" cy="3880773"/>
          </a:xfrm>
        </p:spPr>
        <p:txBody>
          <a:bodyPr>
            <a:normAutofit/>
          </a:bodyPr>
          <a:lstStyle/>
          <a:p>
            <a:endParaRPr lang="en-US" sz="2000" dirty="0"/>
          </a:p>
          <a:p>
            <a:r>
              <a:rPr lang="fr-CA" sz="2000" baseline="0" dirty="0"/>
              <a:t>La violence sexiste ne respecte pas les frontières sociétales</a:t>
            </a:r>
          </a:p>
          <a:p>
            <a:endParaRPr lang="en-US" sz="2000" dirty="0"/>
          </a:p>
          <a:p>
            <a:r>
              <a:rPr lang="fr-CA" sz="2000" baseline="0" dirty="0"/>
              <a:t>Pour de nombreuses survivantes de violence familiale, les interactions en milieu de travail sont l’une des facettes de cette violence</a:t>
            </a:r>
          </a:p>
          <a:p>
            <a:endParaRPr lang="en-US" sz="2000" dirty="0"/>
          </a:p>
          <a:p>
            <a:r>
              <a:rPr lang="fr-CA" sz="2000" baseline="0" dirty="0"/>
              <a:t>Pourtant, de nombreux milieux de travail hésitent à incorporer des stratégies de lutte contre la VF – considérée comme un problème qui n’est pas de leur ressort</a:t>
            </a:r>
            <a:endParaRPr lang="en-CA" sz="2000" dirty="0"/>
          </a:p>
        </p:txBody>
      </p:sp>
    </p:spTree>
    <p:extLst>
      <p:ext uri="{BB962C8B-B14F-4D97-AF65-F5344CB8AC3E}">
        <p14:creationId xmlns:p14="http://schemas.microsoft.com/office/powerpoint/2010/main" val="1788881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888" y="316583"/>
            <a:ext cx="8229600" cy="634082"/>
          </a:xfrm>
        </p:spPr>
        <p:txBody>
          <a:bodyPr>
            <a:noAutofit/>
          </a:bodyPr>
          <a:lstStyle/>
          <a:p>
            <a:r>
              <a:rPr lang="fr-CA" baseline="0"/>
              <a:t>Combien de travailleurs canadiens ont été victimes de violence familiale? </a:t>
            </a:r>
            <a:endParaRPr lang="en-CA" dirty="0"/>
          </a:p>
        </p:txBody>
      </p:sp>
      <p:pic>
        <p:nvPicPr>
          <p:cNvPr id="6" name="Content Placeholder 5" descr="DVwork_CanCouncil_Figure2.2.png"/>
          <p:cNvPicPr>
            <a:picLocks noChangeAspect="1"/>
          </p:cNvPicPr>
          <p:nvPr/>
        </p:nvPicPr>
        <p:blipFill>
          <a:blip r:embed="rId3" cstate="print"/>
          <a:stretch>
            <a:fillRect/>
          </a:stretch>
        </p:blipFill>
        <p:spPr>
          <a:xfrm>
            <a:off x="1173759" y="2080471"/>
            <a:ext cx="6480720" cy="4558965"/>
          </a:xfrm>
          <a:prstGeom prst="rect">
            <a:avLst/>
          </a:prstGeom>
        </p:spPr>
      </p:pic>
    </p:spTree>
    <p:extLst>
      <p:ext uri="{BB962C8B-B14F-4D97-AF65-F5344CB8AC3E}">
        <p14:creationId xmlns:p14="http://schemas.microsoft.com/office/powerpoint/2010/main" val="182545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02" y="168672"/>
            <a:ext cx="8229600" cy="1143000"/>
          </a:xfrm>
        </p:spPr>
        <p:txBody>
          <a:bodyPr/>
          <a:lstStyle/>
          <a:p>
            <a:r>
              <a:rPr lang="fr-CA" baseline="0" dirty="0"/>
              <a:t>Incidence sur le milieu de travail</a:t>
            </a:r>
          </a:p>
        </p:txBody>
      </p:sp>
      <p:sp>
        <p:nvSpPr>
          <p:cNvPr id="19" name="Content Placeholder 2"/>
          <p:cNvSpPr>
            <a:spLocks noGrp="1"/>
          </p:cNvSpPr>
          <p:nvPr>
            <p:ph idx="1"/>
          </p:nvPr>
        </p:nvSpPr>
        <p:spPr>
          <a:xfrm>
            <a:off x="1665226" y="1195699"/>
            <a:ext cx="7530289" cy="576064"/>
          </a:xfrm>
        </p:spPr>
        <p:txBody>
          <a:bodyPr>
            <a:noAutofit/>
          </a:bodyPr>
          <a:lstStyle/>
          <a:p>
            <a:pPr marL="0" indent="0">
              <a:buNone/>
            </a:pPr>
            <a:r>
              <a:rPr lang="fr-CA" sz="4000" b="1" baseline="0" dirty="0">
                <a:solidFill>
                  <a:schemeClr val="tx1"/>
                </a:solidFill>
                <a:latin typeface="Archer Book" panose="02000000000000000000" pitchFamily="50" charset="0"/>
              </a:rPr>
              <a:t>Parmi ceux et celles qui ont fait l’expérience de la VF...</a:t>
            </a:r>
            <a:endParaRPr lang="en-CA" sz="4000" b="1" dirty="0">
              <a:solidFill>
                <a:schemeClr val="tx1"/>
              </a:solidFill>
              <a:latin typeface="Archer Book" panose="02000000000000000000" pitchFamily="50" charset="0"/>
            </a:endParaRPr>
          </a:p>
        </p:txBody>
      </p:sp>
      <p:grpSp>
        <p:nvGrpSpPr>
          <p:cNvPr id="3" name="Group 2"/>
          <p:cNvGrpSpPr/>
          <p:nvPr/>
        </p:nvGrpSpPr>
        <p:grpSpPr>
          <a:xfrm>
            <a:off x="1665226" y="2473859"/>
            <a:ext cx="5679990" cy="2232248"/>
            <a:chOff x="1491854" y="2364802"/>
            <a:chExt cx="5679990" cy="2232248"/>
          </a:xfrm>
        </p:grpSpPr>
        <p:sp>
          <p:nvSpPr>
            <p:cNvPr id="11" name="Rectangle 10"/>
            <p:cNvSpPr/>
            <p:nvPr/>
          </p:nvSpPr>
          <p:spPr>
            <a:xfrm>
              <a:off x="1491854" y="2364802"/>
              <a:ext cx="5679990" cy="2232248"/>
            </a:xfrm>
            <a:prstGeom prst="rect">
              <a:avLst/>
            </a:prstGeom>
            <a:solidFill>
              <a:srgbClr val="28A0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rgbClr val="808080">
                    <a:lumMod val="50000"/>
                  </a:srgbClr>
                </a:solidFill>
              </a:endParaRPr>
            </a:p>
          </p:txBody>
        </p:sp>
        <p:sp>
          <p:nvSpPr>
            <p:cNvPr id="6" name="TextBox 5"/>
            <p:cNvSpPr txBox="1"/>
            <p:nvPr/>
          </p:nvSpPr>
          <p:spPr>
            <a:xfrm>
              <a:off x="1775565" y="2708920"/>
              <a:ext cx="5112568" cy="1544012"/>
            </a:xfrm>
            <a:prstGeom prst="rect">
              <a:avLst/>
            </a:prstGeom>
            <a:noFill/>
          </p:spPr>
          <p:txBody>
            <a:bodyPr wrap="square" rtlCol="0">
              <a:spAutoFit/>
            </a:bodyPr>
            <a:lstStyle/>
            <a:p>
              <a:pPr>
                <a:lnSpc>
                  <a:spcPts val="4600"/>
                </a:lnSpc>
              </a:pPr>
              <a:r>
                <a:rPr lang="fr-CA" sz="5400" b="1" baseline="0" dirty="0">
                  <a:solidFill>
                    <a:srgbClr val="808080">
                      <a:lumMod val="50000"/>
                    </a:srgbClr>
                  </a:solidFill>
                  <a:latin typeface="Archer Book" panose="02000000000000000000" pitchFamily="50" charset="0"/>
                  <a:ea typeface="ヒラギノ角ゴ Pro W3" pitchFamily="-65" charset="-128"/>
                </a:rPr>
                <a:t>53,5 %</a:t>
              </a:r>
            </a:p>
            <a:p>
              <a:r>
                <a:rPr lang="fr-CA" sz="2800" baseline="0" dirty="0">
                  <a:solidFill>
                    <a:srgbClr val="808080">
                      <a:lumMod val="50000"/>
                    </a:srgbClr>
                  </a:solidFill>
                  <a:latin typeface="Archer Book" panose="02000000000000000000" pitchFamily="50" charset="0"/>
                  <a:ea typeface="ヒラギノ角ゴ Pro W3" pitchFamily="-65" charset="-128"/>
                </a:rPr>
                <a:t>l’ont subie en milieu de travail ou à proximité du lieu de travail</a:t>
              </a:r>
            </a:p>
          </p:txBody>
        </p:sp>
      </p:grpSp>
    </p:spTree>
    <p:extLst>
      <p:ext uri="{BB962C8B-B14F-4D97-AF65-F5344CB8AC3E}">
        <p14:creationId xmlns:p14="http://schemas.microsoft.com/office/powerpoint/2010/main" val="2349940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096" y="339613"/>
            <a:ext cx="8229600" cy="669655"/>
          </a:xfrm>
        </p:spPr>
        <p:txBody>
          <a:bodyPr>
            <a:normAutofit/>
          </a:bodyPr>
          <a:lstStyle/>
          <a:p>
            <a:r>
              <a:rPr lang="fr-CA" baseline="0"/>
              <a:t>Incidence sur le milieu de travail</a:t>
            </a:r>
          </a:p>
        </p:txBody>
      </p:sp>
      <p:sp>
        <p:nvSpPr>
          <p:cNvPr id="19" name="Content Placeholder 2"/>
          <p:cNvSpPr>
            <a:spLocks noGrp="1"/>
          </p:cNvSpPr>
          <p:nvPr>
            <p:ph idx="1"/>
          </p:nvPr>
        </p:nvSpPr>
        <p:spPr>
          <a:xfrm>
            <a:off x="1348554" y="1296536"/>
            <a:ext cx="7056784" cy="576064"/>
          </a:xfrm>
        </p:spPr>
        <p:txBody>
          <a:bodyPr>
            <a:noAutofit/>
          </a:bodyPr>
          <a:lstStyle/>
          <a:p>
            <a:pPr marL="0" indent="0">
              <a:buNone/>
            </a:pPr>
            <a:r>
              <a:rPr lang="fr-CA" sz="3200" b="1" baseline="0">
                <a:solidFill>
                  <a:schemeClr val="tx1"/>
                </a:solidFill>
                <a:latin typeface="Archer Book" panose="02000000000000000000" pitchFamily="50" charset="0"/>
              </a:rPr>
              <a:t>Parmi ceux et celles qui ont fait l’expérience de la VF...</a:t>
            </a:r>
            <a:endParaRPr lang="en-CA" sz="3200" b="1" dirty="0">
              <a:solidFill>
                <a:schemeClr val="tx1"/>
              </a:solidFill>
              <a:latin typeface="Archer Book" panose="02000000000000000000" pitchFamily="50" charset="0"/>
            </a:endParaRPr>
          </a:p>
        </p:txBody>
      </p:sp>
      <p:grpSp>
        <p:nvGrpSpPr>
          <p:cNvPr id="3" name="Group 14"/>
          <p:cNvGrpSpPr/>
          <p:nvPr/>
        </p:nvGrpSpPr>
        <p:grpSpPr>
          <a:xfrm>
            <a:off x="1348554" y="2271977"/>
            <a:ext cx="5184576" cy="3017163"/>
            <a:chOff x="323528" y="1468419"/>
            <a:chExt cx="2808312" cy="1944216"/>
          </a:xfrm>
        </p:grpSpPr>
        <p:sp>
          <p:nvSpPr>
            <p:cNvPr id="9" name="Rectangle 8"/>
            <p:cNvSpPr/>
            <p:nvPr/>
          </p:nvSpPr>
          <p:spPr>
            <a:xfrm>
              <a:off x="323528" y="1468419"/>
              <a:ext cx="2808312" cy="1944216"/>
            </a:xfrm>
            <a:prstGeom prst="rect">
              <a:avLst/>
            </a:prstGeom>
            <a:solidFill>
              <a:srgbClr val="28A0D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rgbClr val="808080">
                    <a:lumMod val="50000"/>
                  </a:srgbClr>
                </a:solidFill>
              </a:endParaRPr>
            </a:p>
          </p:txBody>
        </p:sp>
        <p:sp>
          <p:nvSpPr>
            <p:cNvPr id="4" name="TextBox 3"/>
            <p:cNvSpPr txBox="1"/>
            <p:nvPr/>
          </p:nvSpPr>
          <p:spPr>
            <a:xfrm>
              <a:off x="395536" y="1753051"/>
              <a:ext cx="2736304" cy="1391593"/>
            </a:xfrm>
            <a:prstGeom prst="rect">
              <a:avLst/>
            </a:prstGeom>
            <a:noFill/>
          </p:spPr>
          <p:txBody>
            <a:bodyPr wrap="square" rtlCol="0">
              <a:spAutoFit/>
            </a:bodyPr>
            <a:lstStyle/>
            <a:p>
              <a:pPr>
                <a:lnSpc>
                  <a:spcPts val="4600"/>
                </a:lnSpc>
              </a:pPr>
              <a:r>
                <a:rPr lang="fr-CA" sz="5400" b="1" baseline="0" dirty="0">
                  <a:solidFill>
                    <a:srgbClr val="808080">
                      <a:lumMod val="50000"/>
                    </a:srgbClr>
                  </a:solidFill>
                  <a:latin typeface="Archer Book" panose="02000000000000000000" pitchFamily="50" charset="0"/>
                  <a:ea typeface="ヒラギノ角ゴ Pro W3" pitchFamily="-65" charset="-128"/>
                </a:rPr>
                <a:t>38 %</a:t>
              </a:r>
            </a:p>
            <a:p>
              <a:r>
                <a:rPr lang="fr-CA" sz="3200" b="1" baseline="0" dirty="0">
                  <a:solidFill>
                    <a:srgbClr val="808080">
                      <a:lumMod val="50000"/>
                    </a:srgbClr>
                  </a:solidFill>
                  <a:latin typeface="Archer Book" panose="02000000000000000000" pitchFamily="50" charset="0"/>
                  <a:ea typeface="ヒラギノ角ゴ Pro W3" pitchFamily="-65" charset="-128"/>
                </a:rPr>
                <a:t>ont rapporté que la VF a nui à leur capacité à trouver du travail</a:t>
              </a:r>
            </a:p>
          </p:txBody>
        </p:sp>
      </p:grpSp>
    </p:spTree>
    <p:extLst>
      <p:ext uri="{BB962C8B-B14F-4D97-AF65-F5344CB8AC3E}">
        <p14:creationId xmlns:p14="http://schemas.microsoft.com/office/powerpoint/2010/main" val="274301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CONFÉRENCIERS</a:t>
            </a:r>
            <a:endParaRPr lang="en-CA" dirty="0"/>
          </a:p>
        </p:txBody>
      </p:sp>
      <p:sp>
        <p:nvSpPr>
          <p:cNvPr id="3" name="Content Placeholder 2"/>
          <p:cNvSpPr>
            <a:spLocks noGrp="1"/>
          </p:cNvSpPr>
          <p:nvPr>
            <p:ph idx="1"/>
          </p:nvPr>
        </p:nvSpPr>
        <p:spPr>
          <a:xfrm>
            <a:off x="677334" y="1661375"/>
            <a:ext cx="8596668" cy="4379987"/>
          </a:xfrm>
        </p:spPr>
        <p:txBody>
          <a:bodyPr/>
          <a:lstStyle/>
          <a:p>
            <a:r>
              <a:rPr lang="fr-CA" baseline="0" dirty="0"/>
              <a:t>Barb </a:t>
            </a:r>
            <a:r>
              <a:rPr lang="fr-CA" baseline="0" dirty="0" err="1"/>
              <a:t>MacQuarrrie</a:t>
            </a:r>
            <a:endParaRPr lang="fr-CA" baseline="0" dirty="0"/>
          </a:p>
          <a:p>
            <a:pPr lvl="1"/>
            <a:r>
              <a:rPr lang="fr-CA" baseline="0" dirty="0"/>
              <a:t>Directrice communautaire, </a:t>
            </a:r>
            <a:r>
              <a:rPr lang="fr-CA" i="1" baseline="0" dirty="0"/>
              <a:t>Centre for </a:t>
            </a:r>
            <a:r>
              <a:rPr lang="fr-CA" i="1" baseline="0" dirty="0" err="1"/>
              <a:t>Research</a:t>
            </a:r>
            <a:r>
              <a:rPr lang="fr-CA" i="1" baseline="0" dirty="0"/>
              <a:t> &amp; </a:t>
            </a:r>
            <a:r>
              <a:rPr lang="fr-CA" i="1" baseline="0" dirty="0" err="1"/>
              <a:t>Education</a:t>
            </a:r>
            <a:r>
              <a:rPr lang="fr-CA" i="1" baseline="0" dirty="0"/>
              <a:t> on Violence Against </a:t>
            </a:r>
            <a:r>
              <a:rPr lang="fr-CA" i="1" baseline="0" dirty="0" err="1"/>
              <a:t>Women</a:t>
            </a:r>
            <a:r>
              <a:rPr lang="fr-CA" i="1" baseline="0" dirty="0"/>
              <a:t> &amp; </a:t>
            </a:r>
            <a:r>
              <a:rPr lang="fr-CA" i="1" baseline="0" dirty="0" err="1"/>
              <a:t>Children</a:t>
            </a:r>
            <a:r>
              <a:rPr lang="fr-CA" baseline="0" dirty="0"/>
              <a:t>, Université Western</a:t>
            </a:r>
          </a:p>
          <a:p>
            <a:pPr lvl="1"/>
            <a:r>
              <a:rPr lang="fr-CA" baseline="0" dirty="0"/>
              <a:t>Chercheuse, enseignante, mère de deux enfants ainsi que de Lucy (sa chienne)</a:t>
            </a:r>
          </a:p>
          <a:p>
            <a:pPr marL="457200" lvl="1" indent="0">
              <a:buNone/>
            </a:pPr>
            <a:endParaRPr lang="en-US" dirty="0"/>
          </a:p>
          <a:p>
            <a:r>
              <a:rPr lang="fr-CA" baseline="0" dirty="0"/>
              <a:t>Todd </a:t>
            </a:r>
            <a:r>
              <a:rPr lang="fr-CA" baseline="0" dirty="0" err="1"/>
              <a:t>Minerson</a:t>
            </a:r>
            <a:endParaRPr lang="fr-CA" baseline="0" dirty="0"/>
          </a:p>
          <a:p>
            <a:pPr lvl="1"/>
            <a:r>
              <a:rPr lang="fr-CA" baseline="0" dirty="0"/>
              <a:t>Conseiller principal en politique, ministère des Femmes et de l’Égalité des genres, gouvernement du Canada</a:t>
            </a:r>
          </a:p>
          <a:p>
            <a:pPr lvl="1"/>
            <a:r>
              <a:rPr lang="fr-CA" baseline="0" dirty="0"/>
              <a:t>Ancien directeur général de « Ruban blanc », la campagne mondiale la plus importante menée par les hommes et les garçons pour mettre fin à la violence contre les femmes</a:t>
            </a:r>
          </a:p>
          <a:p>
            <a:pPr lvl="1"/>
            <a:r>
              <a:rPr lang="fr-CA" baseline="0" dirty="0"/>
              <a:t>Militant pour l’égalité des sexes en matière de justice, père de deux enfants, joueur de hockey moyen</a:t>
            </a:r>
          </a:p>
        </p:txBody>
      </p:sp>
    </p:spTree>
    <p:extLst>
      <p:ext uri="{BB962C8B-B14F-4D97-AF65-F5344CB8AC3E}">
        <p14:creationId xmlns:p14="http://schemas.microsoft.com/office/powerpoint/2010/main" val="3518605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304800"/>
            <a:ext cx="7920880" cy="1143000"/>
          </a:xfrm>
        </p:spPr>
        <p:txBody>
          <a:bodyPr>
            <a:normAutofit/>
          </a:bodyPr>
          <a:lstStyle/>
          <a:p>
            <a:r>
              <a:rPr lang="fr-CA" baseline="0"/>
              <a:t>Incidence sur le milieu de travail</a:t>
            </a:r>
          </a:p>
        </p:txBody>
      </p:sp>
      <p:sp>
        <p:nvSpPr>
          <p:cNvPr id="19" name="Content Placeholder 2"/>
          <p:cNvSpPr>
            <a:spLocks noGrp="1"/>
          </p:cNvSpPr>
          <p:nvPr>
            <p:ph idx="1"/>
          </p:nvPr>
        </p:nvSpPr>
        <p:spPr>
          <a:xfrm>
            <a:off x="1240439" y="1159768"/>
            <a:ext cx="7056784" cy="576064"/>
          </a:xfrm>
        </p:spPr>
        <p:txBody>
          <a:bodyPr>
            <a:noAutofit/>
          </a:bodyPr>
          <a:lstStyle/>
          <a:p>
            <a:pPr marL="0" indent="0">
              <a:buNone/>
            </a:pPr>
            <a:r>
              <a:rPr lang="fr-CA" sz="3200" b="1" baseline="0" dirty="0">
                <a:solidFill>
                  <a:schemeClr val="tx1"/>
                </a:solidFill>
                <a:latin typeface="Archer Book" panose="02000000000000000000" pitchFamily="50" charset="0"/>
              </a:rPr>
              <a:t>Parmi ceux et celles qui ont fait l’expérience de la VF...</a:t>
            </a:r>
            <a:endParaRPr lang="en-CA" sz="3200" b="1" dirty="0">
              <a:solidFill>
                <a:schemeClr val="tx1"/>
              </a:solidFill>
              <a:latin typeface="Archer Book" panose="02000000000000000000" pitchFamily="50" charset="0"/>
            </a:endParaRPr>
          </a:p>
        </p:txBody>
      </p:sp>
      <p:grpSp>
        <p:nvGrpSpPr>
          <p:cNvPr id="16" name="Group 17"/>
          <p:cNvGrpSpPr/>
          <p:nvPr/>
        </p:nvGrpSpPr>
        <p:grpSpPr>
          <a:xfrm>
            <a:off x="1240439" y="2209800"/>
            <a:ext cx="6912768" cy="2304256"/>
            <a:chOff x="5076056" y="2924944"/>
            <a:chExt cx="4608512" cy="1512168"/>
          </a:xfrm>
        </p:grpSpPr>
        <p:sp>
          <p:nvSpPr>
            <p:cNvPr id="12" name="Rectangle 11"/>
            <p:cNvSpPr/>
            <p:nvPr/>
          </p:nvSpPr>
          <p:spPr>
            <a:xfrm>
              <a:off x="5076056" y="2924944"/>
              <a:ext cx="4608512" cy="1512168"/>
            </a:xfrm>
            <a:prstGeom prst="rect">
              <a:avLst/>
            </a:prstGeom>
            <a:solidFill>
              <a:srgbClr val="28A0D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rgbClr val="808080">
                    <a:lumMod val="50000"/>
                  </a:srgbClr>
                </a:solidFill>
              </a:endParaRPr>
            </a:p>
          </p:txBody>
        </p:sp>
        <p:sp>
          <p:nvSpPr>
            <p:cNvPr id="7" name="TextBox 6"/>
            <p:cNvSpPr txBox="1"/>
            <p:nvPr/>
          </p:nvSpPr>
          <p:spPr>
            <a:xfrm>
              <a:off x="5148064" y="2996952"/>
              <a:ext cx="4392488" cy="932467"/>
            </a:xfrm>
            <a:prstGeom prst="rect">
              <a:avLst/>
            </a:prstGeom>
            <a:noFill/>
          </p:spPr>
          <p:txBody>
            <a:bodyPr wrap="square" rtlCol="0">
              <a:spAutoFit/>
            </a:bodyPr>
            <a:lstStyle/>
            <a:p>
              <a:pPr>
                <a:lnSpc>
                  <a:spcPts val="4600"/>
                </a:lnSpc>
              </a:pPr>
              <a:r>
                <a:rPr lang="fr-CA" sz="5400" b="1" baseline="0" dirty="0">
                  <a:solidFill>
                    <a:srgbClr val="808080">
                      <a:lumMod val="50000"/>
                    </a:srgbClr>
                  </a:solidFill>
                  <a:latin typeface="Archer Book" panose="02000000000000000000" pitchFamily="50" charset="0"/>
                  <a:ea typeface="ヒラギノ角ゴ Pro W3" pitchFamily="-65" charset="-128"/>
                </a:rPr>
                <a:t>81,9 %</a:t>
              </a:r>
            </a:p>
            <a:p>
              <a:r>
                <a:rPr lang="fr-CA" sz="2400" b="1" baseline="0" dirty="0">
                  <a:solidFill>
                    <a:srgbClr val="808080">
                      <a:lumMod val="50000"/>
                    </a:srgbClr>
                  </a:solidFill>
                  <a:latin typeface="Archer Book" panose="02000000000000000000" pitchFamily="50" charset="0"/>
                  <a:ea typeface="ヒラギノ角ゴ Pro W3" pitchFamily="-65" charset="-128"/>
                </a:rPr>
                <a:t>ont constaté que la VF a eu une incidence négative sur leur rendement au travail</a:t>
              </a:r>
            </a:p>
          </p:txBody>
        </p:sp>
      </p:grpSp>
    </p:spTree>
    <p:extLst>
      <p:ext uri="{BB962C8B-B14F-4D97-AF65-F5344CB8AC3E}">
        <p14:creationId xmlns:p14="http://schemas.microsoft.com/office/powerpoint/2010/main" val="713397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658" y="381000"/>
            <a:ext cx="8229600" cy="1143000"/>
          </a:xfrm>
        </p:spPr>
        <p:txBody>
          <a:bodyPr/>
          <a:lstStyle/>
          <a:p>
            <a:r>
              <a:rPr lang="fr-CA" baseline="0"/>
              <a:t>VF en milieu de travail</a:t>
            </a:r>
          </a:p>
        </p:txBody>
      </p:sp>
      <p:pic>
        <p:nvPicPr>
          <p:cNvPr id="4" name="Picture 3" descr="DVwork_CanCouncil_Figure3.png"/>
          <p:cNvPicPr>
            <a:picLocks noChangeAspect="1"/>
          </p:cNvPicPr>
          <p:nvPr/>
        </p:nvPicPr>
        <p:blipFill>
          <a:blip r:embed="rId3" cstate="print"/>
          <a:stretch>
            <a:fillRect/>
          </a:stretch>
        </p:blipFill>
        <p:spPr>
          <a:xfrm>
            <a:off x="866693" y="1842752"/>
            <a:ext cx="8218658" cy="3240360"/>
          </a:xfrm>
          <a:prstGeom prst="rect">
            <a:avLst/>
          </a:prstGeom>
        </p:spPr>
      </p:pic>
    </p:spTree>
    <p:extLst>
      <p:ext uri="{BB962C8B-B14F-4D97-AF65-F5344CB8AC3E}">
        <p14:creationId xmlns:p14="http://schemas.microsoft.com/office/powerpoint/2010/main" val="3774745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971" y="28303"/>
            <a:ext cx="8229600" cy="1143000"/>
          </a:xfrm>
        </p:spPr>
        <p:txBody>
          <a:bodyPr/>
          <a:lstStyle/>
          <a:p>
            <a:r>
              <a:rPr lang="fr-CA" baseline="0"/>
              <a:t>VF en milieu de travail</a:t>
            </a:r>
          </a:p>
        </p:txBody>
      </p:sp>
      <p:sp>
        <p:nvSpPr>
          <p:cNvPr id="3" name="Content Placeholder 2"/>
          <p:cNvSpPr>
            <a:spLocks noGrp="1"/>
          </p:cNvSpPr>
          <p:nvPr>
            <p:ph idx="1"/>
          </p:nvPr>
        </p:nvSpPr>
        <p:spPr>
          <a:xfrm>
            <a:off x="687434" y="1263903"/>
            <a:ext cx="8229600" cy="4525963"/>
          </a:xfrm>
        </p:spPr>
        <p:txBody>
          <a:bodyPr>
            <a:normAutofit fontScale="85000" lnSpcReduction="20000"/>
          </a:bodyPr>
          <a:lstStyle/>
          <a:p>
            <a:r>
              <a:rPr lang="fr-CA" sz="2400" b="1" i="1" baseline="0" dirty="0">
                <a:solidFill>
                  <a:schemeClr val="tx1"/>
                </a:solidFill>
              </a:rPr>
              <a:t>« Les appels téléphoniques constants m’empêchaient de bien faire mon travail, car ils accaparaient le téléphone dont je devais me servir pour m’acquitter de mes activités professionnelles. »</a:t>
            </a:r>
          </a:p>
          <a:p>
            <a:endParaRPr lang="en-US" sz="2400" b="1" i="1" dirty="0">
              <a:solidFill>
                <a:schemeClr val="tx1"/>
              </a:solidFill>
            </a:endParaRPr>
          </a:p>
          <a:p>
            <a:r>
              <a:rPr lang="fr-CA" sz="2400" b="1" i="1" baseline="0" dirty="0">
                <a:solidFill>
                  <a:schemeClr val="tx1"/>
                </a:solidFill>
              </a:rPr>
              <a:t>« Il a fait semblant d’être un membre de l’équipe de sécurité et m’a traînée hors du travail. »</a:t>
            </a:r>
          </a:p>
          <a:p>
            <a:endParaRPr lang="en-US" sz="2400" b="1" i="1" dirty="0">
              <a:solidFill>
                <a:schemeClr val="tx1"/>
              </a:solidFill>
            </a:endParaRPr>
          </a:p>
          <a:p>
            <a:r>
              <a:rPr lang="fr-CA" sz="2400" b="1" i="1" baseline="0" dirty="0">
                <a:solidFill>
                  <a:schemeClr val="tx1"/>
                </a:solidFill>
              </a:rPr>
              <a:t>« [L’agresseur] téléphonait à mon travail pour savoir à quelle heure j’allais quitter le bureau, et téléphonait à mon arrivée pour s’assurer que je me rendais effectivement au travail. »</a:t>
            </a:r>
          </a:p>
          <a:p>
            <a:endParaRPr lang="en-US" sz="2400" b="1" i="1" dirty="0">
              <a:solidFill>
                <a:schemeClr val="tx1"/>
              </a:solidFill>
            </a:endParaRPr>
          </a:p>
          <a:p>
            <a:r>
              <a:rPr lang="fr-CA" sz="2400" b="1" i="1" baseline="0" dirty="0">
                <a:solidFill>
                  <a:schemeClr val="tx1"/>
                </a:solidFill>
              </a:rPr>
              <a:t>« Mon ex-mari a menacé d’appeler mon employeur pour lui raconter des mensonges à mon sujet. »</a:t>
            </a:r>
          </a:p>
        </p:txBody>
      </p:sp>
    </p:spTree>
    <p:extLst>
      <p:ext uri="{BB962C8B-B14F-4D97-AF65-F5344CB8AC3E}">
        <p14:creationId xmlns:p14="http://schemas.microsoft.com/office/powerpoint/2010/main" val="1095453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685800"/>
          </a:xfrm>
        </p:spPr>
        <p:txBody>
          <a:bodyPr>
            <a:normAutofit/>
          </a:bodyPr>
          <a:lstStyle/>
          <a:p>
            <a:r>
              <a:rPr lang="fr-CA" baseline="0" dirty="0"/>
              <a:t>Se rendre au travail</a:t>
            </a:r>
          </a:p>
        </p:txBody>
      </p:sp>
      <p:sp>
        <p:nvSpPr>
          <p:cNvPr id="3" name="Content Placeholder 2"/>
          <p:cNvSpPr>
            <a:spLocks noGrp="1"/>
          </p:cNvSpPr>
          <p:nvPr>
            <p:ph idx="1"/>
          </p:nvPr>
        </p:nvSpPr>
        <p:spPr>
          <a:xfrm>
            <a:off x="947816" y="1415615"/>
            <a:ext cx="8229600" cy="4381947"/>
          </a:xfrm>
        </p:spPr>
        <p:txBody>
          <a:bodyPr>
            <a:normAutofit fontScale="92500" lnSpcReduction="20000"/>
          </a:bodyPr>
          <a:lstStyle/>
          <a:p>
            <a:r>
              <a:rPr lang="fr-CA" sz="2000" b="1" i="1" baseline="0" dirty="0">
                <a:solidFill>
                  <a:schemeClr val="tx1"/>
                </a:solidFill>
              </a:rPr>
              <a:t>« Je devrais trouver un abri à cause des actes de violence que je subissais le soir. Alors, je serais sans vêtements de travail ou uniformes scolaires pour les enfants. Mes enfants et moi </a:t>
            </a:r>
            <a:r>
              <a:rPr lang="fr-CA" sz="2000" b="1" i="1" dirty="0">
                <a:solidFill>
                  <a:schemeClr val="tx1"/>
                </a:solidFill>
              </a:rPr>
              <a:t>étions </a:t>
            </a:r>
            <a:r>
              <a:rPr lang="fr-CA" sz="2000" b="1" i="1" baseline="0" dirty="0">
                <a:solidFill>
                  <a:schemeClr val="tx1"/>
                </a:solidFill>
              </a:rPr>
              <a:t>trop bouleversés du point de vue émotionnel pour aller au travail et à l’école le lendemain. »</a:t>
            </a:r>
          </a:p>
          <a:p>
            <a:endParaRPr lang="en-US" sz="1400" b="1" i="1" dirty="0">
              <a:solidFill>
                <a:schemeClr val="tx1"/>
              </a:solidFill>
            </a:endParaRPr>
          </a:p>
          <a:p>
            <a:r>
              <a:rPr lang="fr-CA" sz="2000" b="1" i="1" baseline="0" dirty="0">
                <a:solidFill>
                  <a:schemeClr val="tx1"/>
                </a:solidFill>
              </a:rPr>
              <a:t>« Le manque de sommeil nuit à ma capacité à me concentrer au travail ou à arriver à l’heure. »</a:t>
            </a:r>
          </a:p>
          <a:p>
            <a:endParaRPr lang="en-US" sz="1400" b="1" i="1" dirty="0">
              <a:solidFill>
                <a:schemeClr val="tx1"/>
              </a:solidFill>
            </a:endParaRPr>
          </a:p>
          <a:p>
            <a:r>
              <a:rPr lang="fr-CA" sz="2000" b="1" i="1" baseline="0" dirty="0">
                <a:solidFill>
                  <a:schemeClr val="tx1"/>
                </a:solidFill>
              </a:rPr>
              <a:t>« J’ai fini par prendre beaucoup de congés et, en fin de compte, presque personne n’a compris pourquoi je m’absentais pendant si longtemps. »</a:t>
            </a:r>
          </a:p>
          <a:p>
            <a:endParaRPr lang="en-US" sz="1400" b="1" i="1" dirty="0">
              <a:solidFill>
                <a:schemeClr val="tx1"/>
              </a:solidFill>
            </a:endParaRPr>
          </a:p>
          <a:p>
            <a:r>
              <a:rPr lang="fr-CA" sz="2000" b="1" i="1" baseline="0" dirty="0">
                <a:solidFill>
                  <a:schemeClr val="tx1"/>
                </a:solidFill>
              </a:rPr>
              <a:t>« [J’avais] si peu que j’ai menti au sujet de mes blessures et de mes absences. Je n’ai pas pu admettre qu’il y avait eu abus à ce moment-là. »</a:t>
            </a:r>
            <a:endParaRPr lang="en-US" sz="2000" b="1" dirty="0">
              <a:solidFill>
                <a:schemeClr val="tx1"/>
              </a:solidFill>
            </a:endParaRPr>
          </a:p>
        </p:txBody>
      </p:sp>
    </p:spTree>
    <p:extLst>
      <p:ext uri="{BB962C8B-B14F-4D97-AF65-F5344CB8AC3E}">
        <p14:creationId xmlns:p14="http://schemas.microsoft.com/office/powerpoint/2010/main" val="1661511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716" y="166966"/>
            <a:ext cx="7772400" cy="1178768"/>
          </a:xfrm>
        </p:spPr>
        <p:txBody>
          <a:bodyPr/>
          <a:lstStyle/>
          <a:p>
            <a:r>
              <a:rPr lang="fr-CA" baseline="0"/>
              <a:t>Incidence négative sur le rendement</a:t>
            </a:r>
          </a:p>
        </p:txBody>
      </p:sp>
      <p:sp>
        <p:nvSpPr>
          <p:cNvPr id="3" name="Content Placeholder 2"/>
          <p:cNvSpPr>
            <a:spLocks noGrp="1"/>
          </p:cNvSpPr>
          <p:nvPr>
            <p:ph idx="1"/>
          </p:nvPr>
        </p:nvSpPr>
        <p:spPr>
          <a:xfrm>
            <a:off x="1079492" y="1676400"/>
            <a:ext cx="7772400" cy="3696816"/>
          </a:xfrm>
        </p:spPr>
        <p:txBody>
          <a:bodyPr>
            <a:normAutofit fontScale="77500" lnSpcReduction="20000"/>
          </a:bodyPr>
          <a:lstStyle/>
          <a:p>
            <a:r>
              <a:rPr lang="fr-CA" sz="2600" i="1" baseline="0" dirty="0">
                <a:solidFill>
                  <a:schemeClr val="tx1"/>
                </a:solidFill>
                <a:latin typeface="+mj-lt"/>
              </a:rPr>
              <a:t>« J’étais fatiguée et distraite, mais le travail était un endroit où je me sentais en sécurité. »</a:t>
            </a:r>
          </a:p>
          <a:p>
            <a:endParaRPr lang="en-US" sz="2600" i="1" dirty="0">
              <a:solidFill>
                <a:schemeClr val="tx1"/>
              </a:solidFill>
              <a:latin typeface="+mj-lt"/>
            </a:endParaRPr>
          </a:p>
          <a:p>
            <a:r>
              <a:rPr lang="fr-CA" sz="2600" i="1" baseline="0" dirty="0">
                <a:solidFill>
                  <a:schemeClr val="tx1"/>
                </a:solidFill>
                <a:latin typeface="+mj-lt"/>
              </a:rPr>
              <a:t>« ...il n’y a aucun doute que cela a nui à mon rendement, mais j’étais fière de ma capacité à rester concentrée et à garder le cap sur ma présentation professionnelle. Cependant, ce furent des moments très difficiles. »</a:t>
            </a:r>
          </a:p>
          <a:p>
            <a:endParaRPr lang="en-US" sz="2600" i="1" dirty="0">
              <a:solidFill>
                <a:schemeClr val="tx1"/>
              </a:solidFill>
              <a:latin typeface="+mj-lt"/>
            </a:endParaRPr>
          </a:p>
          <a:p>
            <a:r>
              <a:rPr lang="fr-CA" sz="2600" i="1" baseline="0" dirty="0">
                <a:solidFill>
                  <a:schemeClr val="tx1"/>
                </a:solidFill>
                <a:latin typeface="+mj-lt"/>
              </a:rPr>
              <a:t>« Traiter avec mon ex-mari m’a laissée anxieuse et exténuée par manque de sommeil. Ça m’a enlevé le plaisir que mon travail me procurait d’habitude. »</a:t>
            </a:r>
          </a:p>
          <a:p>
            <a:endParaRPr lang="en-US" dirty="0">
              <a:solidFill>
                <a:schemeClr val="bg2">
                  <a:lumMod val="50000"/>
                </a:schemeClr>
              </a:solidFill>
              <a:latin typeface="+mj-lt"/>
            </a:endParaRPr>
          </a:p>
          <a:p>
            <a:endParaRPr lang="en-US" dirty="0">
              <a:solidFill>
                <a:schemeClr val="bg2">
                  <a:lumMod val="50000"/>
                </a:schemeClr>
              </a:solidFill>
              <a:latin typeface="+mj-lt"/>
            </a:endParaRPr>
          </a:p>
        </p:txBody>
      </p:sp>
    </p:spTree>
    <p:extLst>
      <p:ext uri="{BB962C8B-B14F-4D97-AF65-F5344CB8AC3E}">
        <p14:creationId xmlns:p14="http://schemas.microsoft.com/office/powerpoint/2010/main" val="2333608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r>
              <a:rPr lang="fr-CA" altLang="en-US" sz="4000" baseline="0"/>
              <a:t>FACTEURS COURANTS : VF ET HARCÈLEMENT SEXUEL AU TRAVAIL</a:t>
            </a:r>
            <a:endParaRPr lang="en-US" altLang="en-US" sz="4000" dirty="0"/>
          </a:p>
        </p:txBody>
      </p:sp>
      <p:sp>
        <p:nvSpPr>
          <p:cNvPr id="68611" name="Rectangle 3"/>
          <p:cNvSpPr>
            <a:spLocks noGrp="1" noChangeArrowheads="1"/>
          </p:cNvSpPr>
          <p:nvPr>
            <p:ph type="body" idx="1"/>
          </p:nvPr>
        </p:nvSpPr>
        <p:spPr bwMode="auto">
          <a:xfrm>
            <a:off x="677333" y="2160589"/>
            <a:ext cx="8829523" cy="429826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2500"/>
          </a:bodyPr>
          <a:lstStyle/>
          <a:p>
            <a:pPr>
              <a:lnSpc>
                <a:spcPct val="120000"/>
              </a:lnSpc>
            </a:pPr>
            <a:r>
              <a:rPr lang="fr-CA" altLang="en-US" sz="1600" baseline="0" dirty="0">
                <a:solidFill>
                  <a:schemeClr val="tx1"/>
                </a:solidFill>
              </a:rPr>
              <a:t>Enracinés dans une dynamique plus large de l’inégalité pour </a:t>
            </a:r>
            <a:r>
              <a:rPr lang="fr-CA" altLang="en-US" sz="1600" dirty="0">
                <a:solidFill>
                  <a:schemeClr val="tx1"/>
                </a:solidFill>
              </a:rPr>
              <a:t>les </a:t>
            </a:r>
            <a:r>
              <a:rPr lang="fr-CA" altLang="en-US" sz="1600" baseline="0" dirty="0">
                <a:solidFill>
                  <a:schemeClr val="tx1"/>
                </a:solidFill>
              </a:rPr>
              <a:t>femmes – ce sont des formes de violence/discrimination fondées sur le sexe</a:t>
            </a:r>
          </a:p>
          <a:p>
            <a:pPr>
              <a:lnSpc>
                <a:spcPct val="120000"/>
              </a:lnSpc>
            </a:pPr>
            <a:r>
              <a:rPr lang="fr-CA" altLang="en-US" sz="1600" baseline="0" dirty="0">
                <a:solidFill>
                  <a:schemeClr val="tx1"/>
                </a:solidFill>
              </a:rPr>
              <a:t>Les deux se produisent dans le contexte d’une relation importante pour la femme</a:t>
            </a:r>
          </a:p>
          <a:p>
            <a:pPr>
              <a:lnSpc>
                <a:spcPct val="120000"/>
              </a:lnSpc>
            </a:pPr>
            <a:r>
              <a:rPr lang="fr-CA" altLang="en-US" sz="1600" baseline="0" dirty="0">
                <a:solidFill>
                  <a:schemeClr val="tx1"/>
                </a:solidFill>
              </a:rPr>
              <a:t>Le fait de quitter le travail ou de quitter un partenaire violent pour éviter la violence aura des conséquences négatives importantes (économiques, émotionnelles) sur la vie de la femme – elle peut se sentir « piégée » ou se considérer comme ayant des options limitées</a:t>
            </a:r>
          </a:p>
          <a:p>
            <a:pPr>
              <a:lnSpc>
                <a:spcPct val="120000"/>
              </a:lnSpc>
            </a:pPr>
            <a:r>
              <a:rPr lang="fr-CA" altLang="en-US" sz="1600" baseline="0" dirty="0">
                <a:solidFill>
                  <a:schemeClr val="tx1"/>
                </a:solidFill>
              </a:rPr>
              <a:t>De nombreux effets de la vie sont similaires pour toutes les femmes</a:t>
            </a:r>
          </a:p>
          <a:p>
            <a:pPr>
              <a:lnSpc>
                <a:spcPct val="120000"/>
              </a:lnSpc>
            </a:pPr>
            <a:r>
              <a:rPr lang="fr-CA" altLang="en-US" sz="1600" baseline="0" dirty="0">
                <a:solidFill>
                  <a:schemeClr val="tx1"/>
                </a:solidFill>
              </a:rPr>
              <a:t>Les femmes sont susceptibles d’être isolées et d’avoir peur des conséquences de la dénonciation</a:t>
            </a:r>
          </a:p>
          <a:p>
            <a:pPr>
              <a:lnSpc>
                <a:spcPct val="120000"/>
              </a:lnSpc>
            </a:pPr>
            <a:r>
              <a:rPr lang="fr-CA" altLang="en-US" sz="1600" baseline="0" dirty="0">
                <a:solidFill>
                  <a:schemeClr val="tx1"/>
                </a:solidFill>
              </a:rPr>
              <a:t>Dans les deux cas, un milieu de travail positif peut aider une femme à se sentir moins isolée, l’encourager à signaler ou à divulguer son état et l’aider à prendre des mesures pour régler le problème</a:t>
            </a:r>
          </a:p>
          <a:p>
            <a:pPr>
              <a:lnSpc>
                <a:spcPct val="120000"/>
              </a:lnSpc>
            </a:pPr>
            <a:r>
              <a:rPr lang="fr-CA" altLang="en-US" sz="1600" baseline="0" dirty="0">
                <a:solidFill>
                  <a:schemeClr val="tx1"/>
                </a:solidFill>
              </a:rPr>
              <a:t>Un lieu de travail sans soutien maintiendra son isolement</a:t>
            </a:r>
          </a:p>
        </p:txBody>
      </p:sp>
    </p:spTree>
    <p:extLst>
      <p:ext uri="{BB962C8B-B14F-4D97-AF65-F5344CB8AC3E}">
        <p14:creationId xmlns:p14="http://schemas.microsoft.com/office/powerpoint/2010/main" val="3113748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La violence familiale vous suit au travail (vidéo)</a:t>
            </a:r>
            <a:endParaRPr lang="en-CA" dirty="0"/>
          </a:p>
        </p:txBody>
      </p:sp>
      <p:pic>
        <p:nvPicPr>
          <p:cNvPr id="4" name="Content Placeholder 3"/>
          <p:cNvPicPr>
            <a:picLocks noGrp="1" noChangeAspect="1"/>
          </p:cNvPicPr>
          <p:nvPr>
            <p:ph idx="1"/>
          </p:nvPr>
        </p:nvPicPr>
        <p:blipFill>
          <a:blip r:embed="rId2"/>
          <a:stretch>
            <a:fillRect/>
          </a:stretch>
        </p:blipFill>
        <p:spPr>
          <a:xfrm>
            <a:off x="2056182" y="2160588"/>
            <a:ext cx="5839674" cy="3881437"/>
          </a:xfrm>
          <a:prstGeom prst="rect">
            <a:avLst/>
          </a:prstGeom>
        </p:spPr>
      </p:pic>
    </p:spTree>
    <p:extLst>
      <p:ext uri="{BB962C8B-B14F-4D97-AF65-F5344CB8AC3E}">
        <p14:creationId xmlns:p14="http://schemas.microsoft.com/office/powerpoint/2010/main" val="3083042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MOBILISER LES HOMMES	</a:t>
            </a:r>
            <a:endParaRPr lang="en-CA" dirty="0"/>
          </a:p>
        </p:txBody>
      </p:sp>
      <p:sp>
        <p:nvSpPr>
          <p:cNvPr id="3" name="Content Placeholder 2"/>
          <p:cNvSpPr>
            <a:spLocks noGrp="1"/>
          </p:cNvSpPr>
          <p:nvPr>
            <p:ph idx="1"/>
          </p:nvPr>
        </p:nvSpPr>
        <p:spPr>
          <a:xfrm>
            <a:off x="677334" y="1733267"/>
            <a:ext cx="8596668" cy="4308096"/>
          </a:xfrm>
        </p:spPr>
        <p:txBody>
          <a:bodyPr>
            <a:normAutofit lnSpcReduction="10000"/>
          </a:bodyPr>
          <a:lstStyle/>
          <a:p>
            <a:r>
              <a:rPr lang="fr-CA" baseline="0" dirty="0"/>
              <a:t>De nombreuses initiatives en matière de violence sexiste en milieu de travail se concentrent sur le soutien aux femmes, et à juste titre</a:t>
            </a:r>
          </a:p>
          <a:p>
            <a:endParaRPr lang="en-US" dirty="0"/>
          </a:p>
          <a:p>
            <a:r>
              <a:rPr lang="fr-CA" baseline="0" dirty="0"/>
              <a:t>Cependant, il y a des occasions manquées de mobiliser les hommes pour :</a:t>
            </a:r>
          </a:p>
          <a:p>
            <a:pPr lvl="1"/>
            <a:r>
              <a:rPr lang="fr-CA" baseline="0" dirty="0"/>
              <a:t>mieux les renseigner sur ce qu’il faut faire lorsqu’ils sont témoins de violence et de harcèlement</a:t>
            </a:r>
          </a:p>
          <a:p>
            <a:pPr lvl="1"/>
            <a:r>
              <a:rPr lang="fr-CA" baseline="0" dirty="0"/>
              <a:t>comprendre les rôles qu’ils peuvent jouer et s’attaquer aux obstacles qui s’y opposent</a:t>
            </a:r>
          </a:p>
          <a:p>
            <a:pPr lvl="1"/>
            <a:r>
              <a:rPr lang="fr-CA" baseline="0" dirty="0"/>
              <a:t>accélérer les initiatives d’équité entre les sexes, réduisant ainsi la violence et le harcèlement</a:t>
            </a:r>
          </a:p>
          <a:p>
            <a:pPr lvl="1"/>
            <a:endParaRPr lang="en-US" dirty="0"/>
          </a:p>
          <a:p>
            <a:r>
              <a:rPr lang="fr-CA" baseline="0" dirty="0"/>
              <a:t>Des stratégies intentionnelles de mobilisation des hommes sont également nécessaires pour atteindre les objectifs importants du </a:t>
            </a:r>
            <a:r>
              <a:rPr lang="fr-CA" b="1" i="1" baseline="0" dirty="0"/>
              <a:t>changement de culture et de prévention de la violence en premier lieu</a:t>
            </a:r>
          </a:p>
        </p:txBody>
      </p:sp>
    </p:spTree>
    <p:extLst>
      <p:ext uri="{BB962C8B-B14F-4D97-AF65-F5344CB8AC3E}">
        <p14:creationId xmlns:p14="http://schemas.microsoft.com/office/powerpoint/2010/main" val="3018100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MOBILISER LES HOMMES	</a:t>
            </a:r>
            <a:endParaRPr lang="en-CA" dirty="0"/>
          </a:p>
        </p:txBody>
      </p:sp>
      <p:sp>
        <p:nvSpPr>
          <p:cNvPr id="3" name="Content Placeholder 2"/>
          <p:cNvSpPr>
            <a:spLocks noGrp="1"/>
          </p:cNvSpPr>
          <p:nvPr>
            <p:ph idx="1"/>
          </p:nvPr>
        </p:nvSpPr>
        <p:spPr>
          <a:xfrm>
            <a:off x="677334" y="1733267"/>
            <a:ext cx="8596668" cy="4308096"/>
          </a:xfrm>
        </p:spPr>
        <p:txBody>
          <a:bodyPr/>
          <a:lstStyle/>
          <a:p>
            <a:pPr>
              <a:spcBef>
                <a:spcPct val="50000"/>
              </a:spcBef>
            </a:pPr>
            <a:r>
              <a:rPr lang="fr-CA" altLang="en-US" baseline="0" dirty="0">
                <a:solidFill>
                  <a:schemeClr val="tx1"/>
                </a:solidFill>
                <a:latin typeface="+mj-lt"/>
              </a:rPr>
              <a:t>L’écrasante et disproportionnée quantité d’actes de violence est perpétrée par des hommes; elle ne peut donc pas être résolue à titre de « question féminine »</a:t>
            </a:r>
          </a:p>
          <a:p>
            <a:pPr>
              <a:spcBef>
                <a:spcPct val="50000"/>
              </a:spcBef>
            </a:pPr>
            <a:r>
              <a:rPr lang="fr-CA" altLang="en-US" baseline="0" dirty="0">
                <a:solidFill>
                  <a:schemeClr val="tx1"/>
                </a:solidFill>
                <a:latin typeface="+mj-lt"/>
              </a:rPr>
              <a:t>La prévention de la violence sexiste et du harcèlement en milieu de travail consiste à :</a:t>
            </a:r>
          </a:p>
          <a:p>
            <a:pPr marL="0" indent="0">
              <a:spcBef>
                <a:spcPct val="0"/>
              </a:spcBef>
              <a:buNone/>
            </a:pPr>
            <a:endParaRPr lang="en-CA" altLang="en-US" dirty="0">
              <a:solidFill>
                <a:schemeClr val="tx2"/>
              </a:solidFill>
            </a:endParaRPr>
          </a:p>
          <a:p>
            <a:pPr lvl="1">
              <a:spcBef>
                <a:spcPct val="0"/>
              </a:spcBef>
              <a:buFontTx/>
              <a:buAutoNum type="arabicPeriod"/>
            </a:pPr>
            <a:r>
              <a:rPr lang="fr-CA" altLang="en-US" baseline="0" dirty="0">
                <a:solidFill>
                  <a:schemeClr val="tx2"/>
                </a:solidFill>
              </a:rPr>
              <a:t>Remettre en question les aspects nuisibles des masculinités qui contribuent à cette violence</a:t>
            </a:r>
          </a:p>
          <a:p>
            <a:pPr lvl="1">
              <a:spcBef>
                <a:spcPct val="0"/>
              </a:spcBef>
              <a:buFontTx/>
              <a:buAutoNum type="arabicPeriod"/>
            </a:pPr>
            <a:endParaRPr lang="en-CA" altLang="en-US" dirty="0">
              <a:solidFill>
                <a:schemeClr val="tx2"/>
              </a:solidFill>
            </a:endParaRPr>
          </a:p>
          <a:p>
            <a:pPr lvl="1">
              <a:spcBef>
                <a:spcPct val="0"/>
              </a:spcBef>
              <a:buFontTx/>
              <a:buAutoNum type="arabicPeriod"/>
            </a:pPr>
            <a:r>
              <a:rPr lang="fr-CA" altLang="en-US" baseline="0" dirty="0">
                <a:solidFill>
                  <a:schemeClr val="tx2"/>
                </a:solidFill>
              </a:rPr>
              <a:t>Promouvoir l’égalité des sexes et prévenir la discrimination à l’égard des femmes et des filles</a:t>
            </a:r>
          </a:p>
          <a:p>
            <a:pPr lvl="1">
              <a:spcBef>
                <a:spcPct val="0"/>
              </a:spcBef>
              <a:buFontTx/>
              <a:buAutoNum type="arabicPeriod"/>
            </a:pPr>
            <a:endParaRPr lang="en-CA" altLang="en-US" dirty="0">
              <a:solidFill>
                <a:schemeClr val="tx2"/>
              </a:solidFill>
            </a:endParaRPr>
          </a:p>
          <a:p>
            <a:pPr lvl="1">
              <a:spcBef>
                <a:spcPct val="0"/>
              </a:spcBef>
              <a:buFontTx/>
              <a:buAutoNum type="arabicPeriod"/>
            </a:pPr>
            <a:r>
              <a:rPr lang="fr-CA" altLang="en-US" baseline="0" dirty="0">
                <a:solidFill>
                  <a:schemeClr val="tx2"/>
                </a:solidFill>
              </a:rPr>
              <a:t>Remettre en question et changer les normes sociales et la culture qui perpétue l’inconduite</a:t>
            </a:r>
            <a:endParaRPr lang="en-US" altLang="en-US" b="1" dirty="0">
              <a:solidFill>
                <a:schemeClr val="tx1"/>
              </a:solidFill>
              <a:latin typeface="+mj-lt"/>
            </a:endParaRPr>
          </a:p>
        </p:txBody>
      </p:sp>
    </p:spTree>
    <p:extLst>
      <p:ext uri="{BB962C8B-B14F-4D97-AF65-F5344CB8AC3E}">
        <p14:creationId xmlns:p14="http://schemas.microsoft.com/office/powerpoint/2010/main" val="4186691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MOBILISER LES HOMMES – CHANGEMENT DE CULTURE</a:t>
            </a:r>
            <a:endParaRPr lang="en-CA" dirty="0"/>
          </a:p>
        </p:txBody>
      </p:sp>
      <p:sp>
        <p:nvSpPr>
          <p:cNvPr id="3" name="Content Placeholder 2"/>
          <p:cNvSpPr>
            <a:spLocks noGrp="1"/>
          </p:cNvSpPr>
          <p:nvPr>
            <p:ph idx="1"/>
          </p:nvPr>
        </p:nvSpPr>
        <p:spPr>
          <a:xfrm>
            <a:off x="677334" y="1733267"/>
            <a:ext cx="8596668" cy="4308096"/>
          </a:xfrm>
        </p:spPr>
        <p:txBody>
          <a:bodyPr>
            <a:normAutofit fontScale="85000" lnSpcReduction="10000"/>
          </a:bodyPr>
          <a:lstStyle/>
          <a:p>
            <a:r>
              <a:rPr lang="fr-CA" baseline="0" dirty="0"/>
              <a:t>L’inégalité entre les sexes et le privilège des hommes en milieu de travail sont essentiels à la perpétuation de la violence sexiste et du harcèlement en milieu de travail</a:t>
            </a:r>
          </a:p>
          <a:p>
            <a:endParaRPr lang="en-US" dirty="0"/>
          </a:p>
          <a:p>
            <a:r>
              <a:rPr lang="fr-CA" baseline="0" dirty="0"/>
              <a:t>Le privilège des hommes en milieu de travail est bien documenté, en voici quelques exemples...</a:t>
            </a:r>
          </a:p>
          <a:p>
            <a:endParaRPr lang="en-US" dirty="0"/>
          </a:p>
          <a:p>
            <a:r>
              <a:rPr lang="fr-CA" baseline="0" dirty="0"/>
              <a:t>Deux poids, deux mesures du point de vue des qualités de meneur(se) :</a:t>
            </a:r>
          </a:p>
          <a:p>
            <a:pPr lvl="1"/>
            <a:r>
              <a:rPr lang="fr-CA" baseline="0" dirty="0"/>
              <a:t>Hommes : passionnés, assurés, décidés</a:t>
            </a:r>
          </a:p>
          <a:p>
            <a:pPr lvl="1"/>
            <a:r>
              <a:rPr lang="fr-CA" baseline="0" dirty="0"/>
              <a:t>Femmes : </a:t>
            </a:r>
            <a:r>
              <a:rPr lang="fr-CA" dirty="0"/>
              <a:t>é</a:t>
            </a:r>
            <a:r>
              <a:rPr lang="fr-CA" baseline="0" dirty="0"/>
              <a:t>motionnelles, autocratiques, vicieuses</a:t>
            </a:r>
          </a:p>
          <a:p>
            <a:pPr lvl="1"/>
            <a:endParaRPr lang="en-US" dirty="0"/>
          </a:p>
          <a:p>
            <a:r>
              <a:rPr lang="fr-CA" altLang="en-US" baseline="0" dirty="0"/>
              <a:t>Équité salariale, responsabilités familiales</a:t>
            </a:r>
          </a:p>
          <a:p>
            <a:endParaRPr lang="en-CA" altLang="en-US" dirty="0"/>
          </a:p>
          <a:p>
            <a:r>
              <a:rPr lang="fr-CA" altLang="en-US" baseline="0" dirty="0"/>
              <a:t>QUESTION : Si vous atteignez un poste de cadre supérieur au sein de votre entreprise, va-t-on supposer que vous avez octroyé des faveurs sexuelles pour y arriver?</a:t>
            </a:r>
          </a:p>
        </p:txBody>
      </p:sp>
    </p:spTree>
    <p:extLst>
      <p:ext uri="{BB962C8B-B14F-4D97-AF65-F5344CB8AC3E}">
        <p14:creationId xmlns:p14="http://schemas.microsoft.com/office/powerpoint/2010/main" val="218240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dirty="0"/>
              <a:t>PRÉSENTER LE PROBLÈME</a:t>
            </a:r>
            <a:endParaRPr lang="en-CA" dirty="0"/>
          </a:p>
        </p:txBody>
      </p:sp>
      <p:sp>
        <p:nvSpPr>
          <p:cNvPr id="3" name="Content Placeholder 2"/>
          <p:cNvSpPr>
            <a:spLocks noGrp="1"/>
          </p:cNvSpPr>
          <p:nvPr>
            <p:ph idx="1"/>
          </p:nvPr>
        </p:nvSpPr>
        <p:spPr>
          <a:xfrm>
            <a:off x="677334" y="1803043"/>
            <a:ext cx="8596668" cy="4238320"/>
          </a:xfrm>
        </p:spPr>
        <p:txBody>
          <a:bodyPr/>
          <a:lstStyle/>
          <a:p>
            <a:r>
              <a:rPr lang="fr-CA" baseline="0" dirty="0"/>
              <a:t>La violence sexiste en milieu de travail ne se produit pas en vase clos</a:t>
            </a:r>
          </a:p>
          <a:p>
            <a:pPr lvl="1"/>
            <a:r>
              <a:rPr lang="fr-CA" baseline="0" dirty="0"/>
              <a:t>Fait partie d’une expérience plus large de la violence faite aux femmes et aux filles, qui peut ne pas faire la distinction entre vie professionnelle et vie privée</a:t>
            </a:r>
          </a:p>
          <a:p>
            <a:endParaRPr lang="en-US" dirty="0"/>
          </a:p>
          <a:p>
            <a:r>
              <a:rPr lang="fr-CA" baseline="0" dirty="0"/>
              <a:t>Fait partie d’un continuum plus large de violence sexiste</a:t>
            </a:r>
          </a:p>
          <a:p>
            <a:pPr lvl="1"/>
            <a:r>
              <a:rPr lang="fr-CA" baseline="0" dirty="0"/>
              <a:t>La violence dont nous sommes témoins en milieu de travail est directement liée à un système d’iniquités pour les femmes, les filles et les personnes non binaires</a:t>
            </a:r>
          </a:p>
          <a:p>
            <a:endParaRPr lang="en-US" dirty="0"/>
          </a:p>
          <a:p>
            <a:r>
              <a:rPr lang="fr-CA" baseline="0" dirty="0"/>
              <a:t>Intersectionnalité</a:t>
            </a:r>
          </a:p>
          <a:p>
            <a:pPr lvl="1"/>
            <a:r>
              <a:rPr lang="fr-CA" baseline="0" dirty="0"/>
              <a:t>Même à l’intérieur de ce continuum, nous devons utiliser une analyse intersectionnelle – différentes personnes vivent des expériences distinctes de violence sexiste, selon leur situation sociale et leurs antécédents</a:t>
            </a:r>
          </a:p>
          <a:p>
            <a:pPr lvl="1"/>
            <a:endParaRPr lang="en-US" dirty="0"/>
          </a:p>
          <a:p>
            <a:endParaRPr lang="en-US" dirty="0"/>
          </a:p>
          <a:p>
            <a:endParaRPr lang="en-CA" dirty="0"/>
          </a:p>
        </p:txBody>
      </p:sp>
    </p:spTree>
    <p:extLst>
      <p:ext uri="{BB962C8B-B14F-4D97-AF65-F5344CB8AC3E}">
        <p14:creationId xmlns:p14="http://schemas.microsoft.com/office/powerpoint/2010/main" val="3761189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MOBILISER LES HOMMES – CHANGEMENT DE CULTURE</a:t>
            </a:r>
            <a:endParaRPr lang="en-CA" dirty="0"/>
          </a:p>
        </p:txBody>
      </p:sp>
      <p:sp>
        <p:nvSpPr>
          <p:cNvPr id="3" name="Content Placeholder 2"/>
          <p:cNvSpPr>
            <a:spLocks noGrp="1"/>
          </p:cNvSpPr>
          <p:nvPr>
            <p:ph idx="1"/>
          </p:nvPr>
        </p:nvSpPr>
        <p:spPr>
          <a:xfrm>
            <a:off x="677334" y="1930400"/>
            <a:ext cx="8596668" cy="4308096"/>
          </a:xfrm>
        </p:spPr>
        <p:txBody>
          <a:bodyPr>
            <a:normAutofit/>
          </a:bodyPr>
          <a:lstStyle/>
          <a:p>
            <a:r>
              <a:rPr lang="fr-CA" baseline="0" dirty="0"/>
              <a:t>L’inégalité entre les sexes et le privilège des hommes sont des problèmes réels, mais ils ne signifient pas que tous les hommes sont odieux...</a:t>
            </a:r>
            <a:endParaRPr lang="en-CA" altLang="en-US" dirty="0"/>
          </a:p>
          <a:p>
            <a:endParaRPr lang="en-US" dirty="0"/>
          </a:p>
          <a:p>
            <a:r>
              <a:rPr lang="fr-CA" baseline="0" dirty="0"/>
              <a:t>Vous pouvez être un homme honorable coincé dans un mauvais système (ou, du moins, un homme odieux à l’égard de tout le monde)</a:t>
            </a:r>
          </a:p>
          <a:p>
            <a:endParaRPr lang="en-US" dirty="0"/>
          </a:p>
          <a:p>
            <a:r>
              <a:rPr lang="fr-CA" baseline="0" dirty="0"/>
              <a:t>Les hommes peuvent également faire partie de la solution lorsqu’il s’agit d’aborder le changement de culture en faveur de l’égalité des sexes :</a:t>
            </a:r>
          </a:p>
          <a:p>
            <a:pPr lvl="1"/>
            <a:r>
              <a:rPr lang="fr-CA" baseline="0" dirty="0"/>
              <a:t>Rôles de direction et de moteur des politiques</a:t>
            </a:r>
          </a:p>
          <a:p>
            <a:pPr lvl="1"/>
            <a:r>
              <a:rPr lang="fr-CA" baseline="0" dirty="0"/>
              <a:t>Spectateurs</a:t>
            </a:r>
          </a:p>
          <a:p>
            <a:pPr lvl="1"/>
            <a:r>
              <a:rPr lang="fr-CA" baseline="0" dirty="0"/>
              <a:t>Changement des normes sexospécifiques</a:t>
            </a:r>
          </a:p>
          <a:p>
            <a:pPr lvl="1"/>
            <a:r>
              <a:rPr lang="fr-CA" baseline="0" dirty="0"/>
              <a:t>Modélisation des comportements</a:t>
            </a:r>
          </a:p>
        </p:txBody>
      </p:sp>
    </p:spTree>
    <p:extLst>
      <p:ext uri="{BB962C8B-B14F-4D97-AF65-F5344CB8AC3E}">
        <p14:creationId xmlns:p14="http://schemas.microsoft.com/office/powerpoint/2010/main" val="3078679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MOBILISER LES HOMMES – OBSTACLES</a:t>
            </a:r>
            <a:endParaRPr lang="en-CA" dirty="0"/>
          </a:p>
        </p:txBody>
      </p:sp>
      <p:sp>
        <p:nvSpPr>
          <p:cNvPr id="3" name="Content Placeholder 2"/>
          <p:cNvSpPr>
            <a:spLocks noGrp="1"/>
          </p:cNvSpPr>
          <p:nvPr>
            <p:ph idx="1"/>
          </p:nvPr>
        </p:nvSpPr>
        <p:spPr>
          <a:xfrm>
            <a:off x="677334" y="1733267"/>
            <a:ext cx="8596668" cy="4308096"/>
          </a:xfrm>
        </p:spPr>
        <p:txBody>
          <a:bodyPr>
            <a:normAutofit/>
          </a:bodyPr>
          <a:lstStyle/>
          <a:p>
            <a:pPr>
              <a:spcBef>
                <a:spcPct val="0"/>
              </a:spcBef>
              <a:buFontTx/>
              <a:buNone/>
              <a:defRPr/>
            </a:pPr>
            <a:r>
              <a:rPr lang="fr-CA" altLang="en-US" baseline="0" dirty="0"/>
              <a:t>La participation peut être difficile parce que certains hommes :</a:t>
            </a:r>
          </a:p>
          <a:p>
            <a:pPr>
              <a:spcBef>
                <a:spcPct val="0"/>
              </a:spcBef>
              <a:buFontTx/>
              <a:buNone/>
              <a:defRPr/>
            </a:pPr>
            <a:endParaRPr lang="en-CA" altLang="en-US" dirty="0"/>
          </a:p>
          <a:p>
            <a:pPr>
              <a:spcBef>
                <a:spcPct val="0"/>
              </a:spcBef>
              <a:defRPr/>
            </a:pPr>
            <a:r>
              <a:rPr lang="fr-CA" altLang="en-US" baseline="0" dirty="0"/>
              <a:t>Ne pensent pas qu’ils sont qualifiés de mener des initiatives d’égalité entre les sexes</a:t>
            </a:r>
          </a:p>
          <a:p>
            <a:pPr>
              <a:spcBef>
                <a:spcPct val="0"/>
              </a:spcBef>
              <a:defRPr/>
            </a:pPr>
            <a:endParaRPr lang="en-CA" altLang="en-US" dirty="0"/>
          </a:p>
          <a:p>
            <a:pPr>
              <a:spcBef>
                <a:spcPct val="0"/>
              </a:spcBef>
              <a:defRPr/>
            </a:pPr>
            <a:r>
              <a:rPr lang="fr-CA" altLang="en-US" baseline="0" dirty="0"/>
              <a:t>N’ont pas de feuille de route</a:t>
            </a:r>
          </a:p>
          <a:p>
            <a:pPr>
              <a:spcBef>
                <a:spcPct val="0"/>
              </a:spcBef>
              <a:defRPr/>
            </a:pPr>
            <a:endParaRPr lang="en-CA" altLang="en-US" dirty="0"/>
          </a:p>
          <a:p>
            <a:pPr>
              <a:spcBef>
                <a:spcPct val="0"/>
              </a:spcBef>
              <a:defRPr/>
            </a:pPr>
            <a:r>
              <a:rPr lang="fr-CA" altLang="en-US" baseline="0" dirty="0"/>
              <a:t>Craignent que leur participation ne mette à rude épreuve les relations existantes avec leurs collègues masculins</a:t>
            </a:r>
          </a:p>
          <a:p>
            <a:pPr>
              <a:spcBef>
                <a:spcPct val="0"/>
              </a:spcBef>
              <a:defRPr/>
            </a:pPr>
            <a:endParaRPr lang="en-CA" altLang="en-US" dirty="0"/>
          </a:p>
          <a:p>
            <a:pPr>
              <a:spcBef>
                <a:spcPct val="0"/>
              </a:spcBef>
              <a:defRPr/>
            </a:pPr>
            <a:r>
              <a:rPr lang="fr-CA" altLang="en-US" baseline="0" dirty="0"/>
              <a:t>Ne comprennent pas pleinement ce que l’inégalité leur coûte en tant que chefs d’équipes et chefs d’entreprises, ou en tant que membres de familles, de communautés et d’économies</a:t>
            </a:r>
          </a:p>
        </p:txBody>
      </p:sp>
    </p:spTree>
    <p:extLst>
      <p:ext uri="{BB962C8B-B14F-4D97-AF65-F5344CB8AC3E}">
        <p14:creationId xmlns:p14="http://schemas.microsoft.com/office/powerpoint/2010/main" val="2891839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i="1" baseline="0"/>
              <a:t>DESIGN OF EVERYDAY MEN</a:t>
            </a:r>
            <a:r>
              <a:rPr lang="fr-CA" baseline="0"/>
              <a:t> — Deloitte </a:t>
            </a:r>
            <a:endParaRPr lang="en-CA" dirty="0"/>
          </a:p>
        </p:txBody>
      </p:sp>
      <p:sp>
        <p:nvSpPr>
          <p:cNvPr id="3" name="Content Placeholder 2"/>
          <p:cNvSpPr>
            <a:spLocks noGrp="1"/>
          </p:cNvSpPr>
          <p:nvPr>
            <p:ph idx="1"/>
          </p:nvPr>
        </p:nvSpPr>
        <p:spPr>
          <a:xfrm>
            <a:off x="677334" y="1558186"/>
            <a:ext cx="8596668" cy="4690214"/>
          </a:xfrm>
        </p:spPr>
        <p:txBody>
          <a:bodyPr>
            <a:normAutofit fontScale="92500" lnSpcReduction="20000"/>
          </a:bodyPr>
          <a:lstStyle/>
          <a:p>
            <a:r>
              <a:rPr lang="fr-CA" baseline="0" dirty="0"/>
              <a:t>Étude récente publiée par Deloitte sur les contraintes culturelles qui pèsent sur les hommes en milieu de travail</a:t>
            </a:r>
          </a:p>
          <a:p>
            <a:r>
              <a:rPr lang="fr-CA" baseline="0" dirty="0"/>
              <a:t>Qu’est-ce qui empêche les hommes d’être des artisans du changement dans le cadre d’initiatives d’égalité entre les sexes en milieu de travail? Quels attributs inhérents à l’identité de genre des hommes en milieu de travail ont-ils une incidence sur cet aspect?</a:t>
            </a:r>
          </a:p>
          <a:p>
            <a:endParaRPr lang="en-US" dirty="0"/>
          </a:p>
          <a:p>
            <a:pPr>
              <a:buFont typeface="+mj-lt"/>
              <a:buAutoNum type="arabicPeriod"/>
            </a:pPr>
            <a:r>
              <a:rPr lang="fr-CA" b="1" baseline="0" dirty="0"/>
              <a:t>« Je m’en occupe. » </a:t>
            </a:r>
            <a:r>
              <a:rPr lang="fr-CA" baseline="0" dirty="0"/>
              <a:t>Pression pour résoudre le problème soi-même, réticence à demander de l’aide.</a:t>
            </a:r>
          </a:p>
          <a:p>
            <a:pPr>
              <a:buFont typeface="+mj-lt"/>
              <a:buAutoNum type="arabicPeriod"/>
            </a:pPr>
            <a:r>
              <a:rPr lang="fr-CA" b="1" baseline="0" dirty="0"/>
              <a:t>« J’ai peur de l’échec. » </a:t>
            </a:r>
            <a:r>
              <a:rPr lang="fr-CA" baseline="0" dirty="0"/>
              <a:t>Les hommes se donnent beaucoup de mal pour masquer leurs échecs.</a:t>
            </a:r>
          </a:p>
          <a:p>
            <a:pPr>
              <a:buFont typeface="+mj-lt"/>
              <a:buAutoNum type="arabicPeriod"/>
            </a:pPr>
            <a:r>
              <a:rPr lang="fr-CA" b="1" baseline="0" dirty="0"/>
              <a:t>« Je ne peux demander de l’aide à personne. »  </a:t>
            </a:r>
            <a:r>
              <a:rPr lang="fr-CA" baseline="0" dirty="0"/>
              <a:t>Les hommes ont du mal à nouer des relations personnelles qui peuvent exposer leurs vulnérabilités.</a:t>
            </a:r>
          </a:p>
          <a:p>
            <a:pPr>
              <a:buFont typeface="+mj-lt"/>
              <a:buAutoNum type="arabicPeriod"/>
            </a:pPr>
            <a:r>
              <a:rPr lang="fr-CA" b="1" baseline="0" dirty="0"/>
              <a:t>« Montrez-moi que c’est acceptable. »  </a:t>
            </a:r>
            <a:r>
              <a:rPr lang="fr-CA" baseline="0" dirty="0"/>
              <a:t>Manque de modèles masculins, et voir ce comportement modelé en amont.</a:t>
            </a:r>
          </a:p>
          <a:p>
            <a:pPr marL="0" indent="0">
              <a:buNone/>
            </a:pPr>
            <a:r>
              <a:rPr lang="fr-CA" dirty="0">
                <a:hlinkClick r:id="rId2"/>
              </a:rPr>
              <a:t>https://doblin.com/our-thinking/the-design-of-everyday-men</a:t>
            </a:r>
            <a:endParaRPr lang="en-CA" dirty="0"/>
          </a:p>
        </p:txBody>
      </p:sp>
    </p:spTree>
    <p:extLst>
      <p:ext uri="{BB962C8B-B14F-4D97-AF65-F5344CB8AC3E}">
        <p14:creationId xmlns:p14="http://schemas.microsoft.com/office/powerpoint/2010/main" val="3734475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i="1" baseline="0"/>
              <a:t>DESIGN OF EVERYDAY MEN</a:t>
            </a:r>
            <a:r>
              <a:rPr lang="fr-CA" baseline="0"/>
              <a:t> — Deloitte </a:t>
            </a:r>
            <a:endParaRPr lang="en-CA" dirty="0"/>
          </a:p>
        </p:txBody>
      </p:sp>
      <p:sp>
        <p:nvSpPr>
          <p:cNvPr id="3" name="Content Placeholder 2"/>
          <p:cNvSpPr>
            <a:spLocks noGrp="1"/>
          </p:cNvSpPr>
          <p:nvPr>
            <p:ph idx="1"/>
          </p:nvPr>
        </p:nvSpPr>
        <p:spPr>
          <a:xfrm>
            <a:off x="677334" y="1768643"/>
            <a:ext cx="8596668" cy="4272720"/>
          </a:xfrm>
        </p:spPr>
        <p:txBody>
          <a:bodyPr>
            <a:normAutofit lnSpcReduction="10000"/>
          </a:bodyPr>
          <a:lstStyle/>
          <a:p>
            <a:r>
              <a:rPr lang="fr-CA" baseline="0" dirty="0"/>
              <a:t>3 appels à l’action :</a:t>
            </a:r>
            <a:endParaRPr lang="en-US" dirty="0"/>
          </a:p>
          <a:p>
            <a:endParaRPr lang="en-US" dirty="0"/>
          </a:p>
          <a:p>
            <a:pPr>
              <a:buFont typeface="+mj-lt"/>
              <a:buAutoNum type="arabicPeriod"/>
            </a:pPr>
            <a:r>
              <a:rPr lang="fr-CA" baseline="0" dirty="0"/>
              <a:t>L’attente d’être « toujours actif, toujours accessible » est l’une des principales causes de l’inégalité entre les sexes en milieu de travail.</a:t>
            </a:r>
          </a:p>
          <a:p>
            <a:pPr>
              <a:buFont typeface="+mj-lt"/>
              <a:buAutoNum type="arabicPeriod"/>
            </a:pPr>
            <a:endParaRPr lang="en-US" dirty="0"/>
          </a:p>
          <a:p>
            <a:pPr>
              <a:buFont typeface="+mj-lt"/>
              <a:buAutoNum type="arabicPeriod"/>
            </a:pPr>
            <a:r>
              <a:rPr lang="fr-CA" baseline="0" dirty="0"/>
              <a:t>La culture organisationnelle est le reflet de son leadership – comment dirigez-vous, comment constituez-vous une communauté, comment nourrissez-vous les gens et les aidez-vous à s’épanouir?</a:t>
            </a:r>
          </a:p>
          <a:p>
            <a:pPr>
              <a:buFont typeface="+mj-lt"/>
              <a:buAutoNum type="arabicPeriod"/>
            </a:pPr>
            <a:endParaRPr lang="en-US" dirty="0"/>
          </a:p>
          <a:p>
            <a:pPr>
              <a:buFont typeface="+mj-lt"/>
              <a:buAutoNum type="arabicPeriod"/>
            </a:pPr>
            <a:r>
              <a:rPr lang="fr-CA" baseline="0" dirty="0"/>
              <a:t>Les actes sont plus éloquents que les mots. Adoptez ce comportement, soyez personnel, montrez vos imperfections, commettez des erreurs, prenez des congés parentaux et des vacances, demandez aux personnes qui semblent en avoir le moins besoin comment elles se portent.</a:t>
            </a:r>
            <a:endParaRPr lang="en-CA" dirty="0"/>
          </a:p>
        </p:txBody>
      </p:sp>
    </p:spTree>
    <p:extLst>
      <p:ext uri="{BB962C8B-B14F-4D97-AF65-F5344CB8AC3E}">
        <p14:creationId xmlns:p14="http://schemas.microsoft.com/office/powerpoint/2010/main" val="1494520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dirty="0"/>
              <a:t>LACUNES ET DÉFIS</a:t>
            </a:r>
            <a:endParaRPr lang="en-CA" dirty="0"/>
          </a:p>
        </p:txBody>
      </p:sp>
      <p:sp>
        <p:nvSpPr>
          <p:cNvPr id="3" name="Content Placeholder 2"/>
          <p:cNvSpPr>
            <a:spLocks noGrp="1"/>
          </p:cNvSpPr>
          <p:nvPr>
            <p:ph idx="1"/>
          </p:nvPr>
        </p:nvSpPr>
        <p:spPr>
          <a:xfrm>
            <a:off x="677334" y="1828801"/>
            <a:ext cx="8596668" cy="4212562"/>
          </a:xfrm>
        </p:spPr>
        <p:txBody>
          <a:bodyPr>
            <a:normAutofit fontScale="92500"/>
          </a:bodyPr>
          <a:lstStyle/>
          <a:p>
            <a:r>
              <a:rPr lang="fr-CA" baseline="0" dirty="0"/>
              <a:t>Existe-t-il vraiment des pratiques exemplaires?</a:t>
            </a:r>
          </a:p>
          <a:p>
            <a:endParaRPr lang="en-US" dirty="0"/>
          </a:p>
          <a:p>
            <a:r>
              <a:rPr lang="fr-CA" baseline="0" dirty="0"/>
              <a:t>Législation inégale?</a:t>
            </a:r>
          </a:p>
          <a:p>
            <a:endParaRPr lang="en-US" dirty="0"/>
          </a:p>
          <a:p>
            <a:r>
              <a:rPr lang="fr-CA" baseline="0" dirty="0"/>
              <a:t>Votre milieu de travail en parle souvent, mais passe-t-il à l’acte?</a:t>
            </a:r>
          </a:p>
          <a:p>
            <a:endParaRPr lang="en-US" dirty="0"/>
          </a:p>
          <a:p>
            <a:r>
              <a:rPr lang="fr-CA" baseline="0" dirty="0"/>
              <a:t>Engagements à long terme.</a:t>
            </a:r>
          </a:p>
          <a:p>
            <a:endParaRPr lang="en-US" dirty="0"/>
          </a:p>
          <a:p>
            <a:r>
              <a:rPr lang="fr-CA" baseline="0" dirty="0"/>
              <a:t>Réticence à faire face aux problèmes difficiles.</a:t>
            </a:r>
          </a:p>
          <a:p>
            <a:endParaRPr lang="en-US" dirty="0"/>
          </a:p>
          <a:p>
            <a:r>
              <a:rPr lang="fr-CA" baseline="0" dirty="0"/>
              <a:t>Des changements sont également nécessaires à l’extérieur de votre lieu de travail.</a:t>
            </a:r>
            <a:endParaRPr lang="en-US" dirty="0"/>
          </a:p>
        </p:txBody>
      </p:sp>
    </p:spTree>
    <p:extLst>
      <p:ext uri="{BB962C8B-B14F-4D97-AF65-F5344CB8AC3E}">
        <p14:creationId xmlns:p14="http://schemas.microsoft.com/office/powerpoint/2010/main" val="569072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PRATIQUES PROMETTEUSES</a:t>
            </a:r>
            <a:endParaRPr lang="en-CA" dirty="0"/>
          </a:p>
        </p:txBody>
      </p:sp>
      <p:sp>
        <p:nvSpPr>
          <p:cNvPr id="3" name="Content Placeholder 2"/>
          <p:cNvSpPr>
            <a:spLocks noGrp="1"/>
          </p:cNvSpPr>
          <p:nvPr>
            <p:ph idx="1"/>
          </p:nvPr>
        </p:nvSpPr>
        <p:spPr>
          <a:xfrm>
            <a:off x="677334" y="1696453"/>
            <a:ext cx="8596668" cy="4344909"/>
          </a:xfrm>
        </p:spPr>
        <p:txBody>
          <a:bodyPr>
            <a:normAutofit lnSpcReduction="10000"/>
          </a:bodyPr>
          <a:lstStyle/>
          <a:p>
            <a:r>
              <a:rPr lang="fr-CA" baseline="0" dirty="0"/>
              <a:t>Conviction de la direction</a:t>
            </a:r>
          </a:p>
          <a:p>
            <a:pPr lvl="1"/>
            <a:r>
              <a:rPr lang="fr-CA" baseline="0" dirty="0"/>
              <a:t>Paroles, actes et ressources</a:t>
            </a:r>
          </a:p>
          <a:p>
            <a:endParaRPr lang="en-US" dirty="0"/>
          </a:p>
          <a:p>
            <a:r>
              <a:rPr lang="fr-CA" baseline="0" dirty="0"/>
              <a:t>Engagements en matière de changement de culture</a:t>
            </a:r>
          </a:p>
          <a:p>
            <a:pPr lvl="1"/>
            <a:r>
              <a:rPr lang="fr-CA" baseline="0" dirty="0"/>
              <a:t>Long terme, ressources adéquates</a:t>
            </a:r>
            <a:endParaRPr lang="en-US" dirty="0"/>
          </a:p>
          <a:p>
            <a:endParaRPr lang="en-US" dirty="0"/>
          </a:p>
          <a:p>
            <a:r>
              <a:rPr lang="fr-CA" baseline="0" dirty="0"/>
              <a:t>Commencer par un examen organisationnel</a:t>
            </a:r>
            <a:endParaRPr lang="en-CA" dirty="0"/>
          </a:p>
          <a:p>
            <a:pPr lvl="1"/>
            <a:r>
              <a:rPr lang="fr-CA" baseline="0" dirty="0"/>
              <a:t>Politiques et procédures efficaces en place</a:t>
            </a:r>
          </a:p>
          <a:p>
            <a:endParaRPr lang="en-US" dirty="0"/>
          </a:p>
          <a:p>
            <a:r>
              <a:rPr lang="fr-CA" baseline="0" dirty="0"/>
              <a:t>Tout est lié – les progrès sont liés à d’autres résultats en matière d’équité entre les sexes, de diversité et d’inclusion</a:t>
            </a:r>
          </a:p>
          <a:p>
            <a:pPr lvl="1"/>
            <a:r>
              <a:rPr lang="fr-CA" baseline="0" dirty="0"/>
              <a:t>C’est sensé pour </a:t>
            </a:r>
            <a:r>
              <a:rPr lang="fr-CA" dirty="0"/>
              <a:t>l’entreprise</a:t>
            </a:r>
            <a:r>
              <a:rPr lang="fr-CA" baseline="0" dirty="0"/>
              <a:t>!</a:t>
            </a:r>
            <a:endParaRPr lang="en-US" dirty="0"/>
          </a:p>
          <a:p>
            <a:endParaRPr lang="en-US" dirty="0"/>
          </a:p>
        </p:txBody>
      </p:sp>
    </p:spTree>
    <p:extLst>
      <p:ext uri="{BB962C8B-B14F-4D97-AF65-F5344CB8AC3E}">
        <p14:creationId xmlns:p14="http://schemas.microsoft.com/office/powerpoint/2010/main" val="2146707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EXAMENS ORGANISATIONNELS</a:t>
            </a:r>
            <a:endParaRPr lang="en-CA" dirty="0"/>
          </a:p>
        </p:txBody>
      </p:sp>
      <p:sp>
        <p:nvSpPr>
          <p:cNvPr id="3" name="Content Placeholder 2"/>
          <p:cNvSpPr>
            <a:spLocks noGrp="1"/>
          </p:cNvSpPr>
          <p:nvPr>
            <p:ph idx="1"/>
          </p:nvPr>
        </p:nvSpPr>
        <p:spPr>
          <a:xfrm>
            <a:off x="677334" y="1777285"/>
            <a:ext cx="8596668" cy="4264077"/>
          </a:xfrm>
        </p:spPr>
        <p:txBody>
          <a:bodyPr/>
          <a:lstStyle/>
          <a:p>
            <a:r>
              <a:rPr lang="fr-CA" baseline="0" dirty="0"/>
              <a:t>Il ne s’agit pas seulement de recenser les lacunes, mais aussi de se poser des questions et de saisir les occasions où les entreprises peuvent amplifier ce qu’elles ont déjà en place</a:t>
            </a:r>
          </a:p>
          <a:p>
            <a:endParaRPr lang="en-US" dirty="0"/>
          </a:p>
          <a:p>
            <a:r>
              <a:rPr lang="fr-CA" baseline="0" dirty="0"/>
              <a:t>Tenir compte de la législation, des politiques et procédures en vigueur, des conventions collectives, des programmes de formation en vigueur, du code de conduite, ainsi que des valeurs et des objectifs de l’entreprise</a:t>
            </a:r>
          </a:p>
          <a:p>
            <a:endParaRPr lang="en-US" dirty="0"/>
          </a:p>
          <a:p>
            <a:r>
              <a:rPr lang="fr-CA" baseline="0" dirty="0"/>
              <a:t>Une première étape nécessaire consiste à se familiariser avec le problème</a:t>
            </a:r>
          </a:p>
          <a:p>
            <a:pPr lvl="1"/>
            <a:r>
              <a:rPr lang="fr-CA" baseline="0" dirty="0"/>
              <a:t>écouter l’apport (formel et informel) de tous les membres de l’entreprise</a:t>
            </a:r>
          </a:p>
          <a:p>
            <a:pPr lvl="1"/>
            <a:r>
              <a:rPr lang="fr-CA" baseline="0" dirty="0"/>
              <a:t>mener des sondages et/ou des entrevues auprès des membres de l’entreprise</a:t>
            </a:r>
            <a:endParaRPr lang="en-CA" dirty="0"/>
          </a:p>
        </p:txBody>
      </p:sp>
    </p:spTree>
    <p:extLst>
      <p:ext uri="{BB962C8B-B14F-4D97-AF65-F5344CB8AC3E}">
        <p14:creationId xmlns:p14="http://schemas.microsoft.com/office/powerpoint/2010/main" val="4092701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402313" y="3006092"/>
            <a:ext cx="1920240" cy="1920240"/>
            <a:chOff x="1925089" y="-122037"/>
            <a:chExt cx="1645917" cy="1645921"/>
          </a:xfrm>
        </p:grpSpPr>
        <p:sp>
          <p:nvSpPr>
            <p:cNvPr id="30" name="Oval 29"/>
            <p:cNvSpPr/>
            <p:nvPr/>
          </p:nvSpPr>
          <p:spPr>
            <a:xfrm>
              <a:off x="1925089" y="-122037"/>
              <a:ext cx="1645917" cy="1645921"/>
            </a:xfrm>
            <a:prstGeom prst="ellipse">
              <a:avLst/>
            </a:prstGeom>
            <a:gradFill rotWithShape="0">
              <a:gsLst>
                <a:gs pos="0">
                  <a:schemeClr val="accent1">
                    <a:tint val="66000"/>
                    <a:satMod val="160000"/>
                  </a:schemeClr>
                </a:gs>
                <a:gs pos="56000">
                  <a:srgbClr val="60B1E8"/>
                </a:gs>
                <a:gs pos="100000">
                  <a:schemeClr val="accent1">
                    <a:tint val="23500"/>
                    <a:satMod val="160000"/>
                  </a:schemeClr>
                </a:gs>
              </a:gsLst>
              <a:lin ang="5400000" scaled="0"/>
            </a:gradFill>
            <a:ln>
              <a:solidFill>
                <a:schemeClr val="lt1">
                  <a:hueOff val="0"/>
                  <a:satOff val="0"/>
                  <a:lumOff val="0"/>
                  <a:alpha val="64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31" name="Oval 4"/>
            <p:cNvSpPr/>
            <p:nvPr/>
          </p:nvSpPr>
          <p:spPr>
            <a:xfrm>
              <a:off x="2107967" y="106561"/>
              <a:ext cx="1280160" cy="128016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fr-CA" baseline="0" dirty="0">
                  <a:solidFill>
                    <a:srgbClr val="002060"/>
                  </a:solidFill>
                </a:rPr>
                <a:t>Personnes</a:t>
              </a:r>
            </a:p>
            <a:p>
              <a:pPr algn="ctr" defTabSz="889000">
                <a:lnSpc>
                  <a:spcPct val="90000"/>
                </a:lnSpc>
                <a:spcBef>
                  <a:spcPct val="0"/>
                </a:spcBef>
                <a:spcAft>
                  <a:spcPct val="35000"/>
                </a:spcAft>
              </a:pPr>
              <a:r>
                <a:rPr lang="fr-CA" baseline="0" dirty="0">
                  <a:solidFill>
                    <a:srgbClr val="002060"/>
                  </a:solidFill>
                </a:rPr>
                <a:t>Équipes</a:t>
              </a:r>
            </a:p>
            <a:p>
              <a:pPr algn="ctr" defTabSz="889000">
                <a:lnSpc>
                  <a:spcPct val="90000"/>
                </a:lnSpc>
                <a:spcBef>
                  <a:spcPct val="0"/>
                </a:spcBef>
                <a:spcAft>
                  <a:spcPct val="35000"/>
                </a:spcAft>
              </a:pPr>
              <a:r>
                <a:rPr lang="fr-CA" baseline="0" dirty="0">
                  <a:solidFill>
                    <a:srgbClr val="002060"/>
                  </a:solidFill>
                </a:rPr>
                <a:t>Tâches</a:t>
              </a:r>
            </a:p>
          </p:txBody>
        </p:sp>
      </p:grpSp>
      <p:sp>
        <p:nvSpPr>
          <p:cNvPr id="54" name="Title 1"/>
          <p:cNvSpPr>
            <a:spLocks noGrp="1"/>
          </p:cNvSpPr>
          <p:nvPr>
            <p:ph type="title"/>
          </p:nvPr>
        </p:nvSpPr>
        <p:spPr>
          <a:xfrm>
            <a:off x="589504" y="246855"/>
            <a:ext cx="8305800" cy="739356"/>
          </a:xfrm>
        </p:spPr>
        <p:txBody>
          <a:bodyPr>
            <a:normAutofit/>
          </a:bodyPr>
          <a:lstStyle/>
          <a:p>
            <a:r>
              <a:rPr lang="fr-CA" baseline="0" dirty="0"/>
              <a:t>Culture organisationnelle</a:t>
            </a:r>
            <a:endParaRPr lang="en-US" dirty="0"/>
          </a:p>
        </p:txBody>
      </p:sp>
      <p:sp>
        <p:nvSpPr>
          <p:cNvPr id="55" name="Oval 54"/>
          <p:cNvSpPr/>
          <p:nvPr/>
        </p:nvSpPr>
        <p:spPr>
          <a:xfrm>
            <a:off x="2848689" y="1602949"/>
            <a:ext cx="5027488" cy="47523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6796351" y="3036755"/>
            <a:ext cx="1737360" cy="1737360"/>
            <a:chOff x="2390863" y="-70163"/>
            <a:chExt cx="1645917" cy="1645921"/>
          </a:xfrm>
        </p:grpSpPr>
        <p:sp>
          <p:nvSpPr>
            <p:cNvPr id="20" name="Oval 19"/>
            <p:cNvSpPr/>
            <p:nvPr/>
          </p:nvSpPr>
          <p:spPr>
            <a:xfrm>
              <a:off x="2390863" y="-70163"/>
              <a:ext cx="1645917" cy="1645921"/>
            </a:xfrm>
            <a:prstGeom prst="ellipse">
              <a:avLst/>
            </a:prstGeom>
            <a:gradFill rotWithShape="0">
              <a:gsLst>
                <a:gs pos="0">
                  <a:schemeClr val="accent1">
                    <a:tint val="66000"/>
                    <a:satMod val="160000"/>
                  </a:schemeClr>
                </a:gs>
                <a:gs pos="56000">
                  <a:srgbClr val="60B1E8"/>
                </a:gs>
                <a:gs pos="100000">
                  <a:schemeClr val="accent1">
                    <a:tint val="23500"/>
                    <a:satMod val="160000"/>
                  </a:schemeClr>
                </a:gs>
              </a:gsLst>
              <a:lin ang="5400000" scaled="0"/>
            </a:gradFill>
            <a:ln>
              <a:solidFill>
                <a:schemeClr val="lt1">
                  <a:hueOff val="0"/>
                  <a:satOff val="0"/>
                  <a:lumOff val="0"/>
                  <a:alpha val="64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1" name="Oval 4"/>
            <p:cNvSpPr/>
            <p:nvPr/>
          </p:nvSpPr>
          <p:spPr>
            <a:xfrm>
              <a:off x="2436581" y="22984"/>
              <a:ext cx="1554480" cy="137160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fr-CA" baseline="0" dirty="0">
                  <a:solidFill>
                    <a:srgbClr val="002060"/>
                  </a:solidFill>
                </a:rPr>
                <a:t>Formation continue</a:t>
              </a:r>
            </a:p>
          </p:txBody>
        </p:sp>
      </p:grpSp>
      <p:grpSp>
        <p:nvGrpSpPr>
          <p:cNvPr id="7" name="Group 6"/>
          <p:cNvGrpSpPr/>
          <p:nvPr/>
        </p:nvGrpSpPr>
        <p:grpSpPr>
          <a:xfrm>
            <a:off x="5826234" y="4865683"/>
            <a:ext cx="1737360" cy="1737360"/>
            <a:chOff x="1925089" y="-122037"/>
            <a:chExt cx="1645917" cy="1645921"/>
          </a:xfrm>
        </p:grpSpPr>
        <p:sp>
          <p:nvSpPr>
            <p:cNvPr id="8" name="Oval 7"/>
            <p:cNvSpPr/>
            <p:nvPr/>
          </p:nvSpPr>
          <p:spPr>
            <a:xfrm>
              <a:off x="1925089" y="-122037"/>
              <a:ext cx="1645917" cy="1645921"/>
            </a:xfrm>
            <a:prstGeom prst="ellipse">
              <a:avLst/>
            </a:prstGeom>
            <a:gradFill rotWithShape="0">
              <a:gsLst>
                <a:gs pos="0">
                  <a:schemeClr val="accent1">
                    <a:tint val="66000"/>
                    <a:satMod val="160000"/>
                  </a:schemeClr>
                </a:gs>
                <a:gs pos="56000">
                  <a:srgbClr val="60B1E8"/>
                </a:gs>
                <a:gs pos="100000">
                  <a:schemeClr val="accent1">
                    <a:tint val="23500"/>
                    <a:satMod val="160000"/>
                  </a:schemeClr>
                </a:gs>
              </a:gsLst>
              <a:lin ang="5400000" scaled="0"/>
            </a:gradFill>
            <a:ln>
              <a:solidFill>
                <a:schemeClr val="lt1">
                  <a:hueOff val="0"/>
                  <a:satOff val="0"/>
                  <a:lumOff val="0"/>
                  <a:alpha val="64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9" name="Oval 4"/>
            <p:cNvSpPr/>
            <p:nvPr/>
          </p:nvSpPr>
          <p:spPr>
            <a:xfrm>
              <a:off x="1942901" y="116037"/>
              <a:ext cx="1628105" cy="11638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fr-CA" baseline="0" dirty="0">
                  <a:solidFill>
                    <a:srgbClr val="002060"/>
                  </a:solidFill>
                </a:rPr>
                <a:t>Santé</a:t>
              </a:r>
              <a:br>
                <a:rPr lang="fr-CA" baseline="0" dirty="0">
                  <a:solidFill>
                    <a:srgbClr val="002060"/>
                  </a:solidFill>
                </a:rPr>
              </a:br>
              <a:r>
                <a:rPr lang="fr-CA" baseline="0" dirty="0">
                  <a:solidFill>
                    <a:srgbClr val="002060"/>
                  </a:solidFill>
                </a:rPr>
                <a:t>Bien-être</a:t>
              </a:r>
              <a:br>
                <a:rPr lang="fr-CA" baseline="0" dirty="0">
                  <a:solidFill>
                    <a:srgbClr val="002060"/>
                  </a:solidFill>
                </a:rPr>
              </a:br>
              <a:r>
                <a:rPr lang="fr-CA" baseline="0" dirty="0">
                  <a:solidFill>
                    <a:srgbClr val="002060"/>
                  </a:solidFill>
                </a:rPr>
                <a:t>Mobilisation</a:t>
              </a:r>
            </a:p>
          </p:txBody>
        </p:sp>
      </p:grpSp>
      <p:grpSp>
        <p:nvGrpSpPr>
          <p:cNvPr id="4" name="Group 3"/>
          <p:cNvGrpSpPr/>
          <p:nvPr/>
        </p:nvGrpSpPr>
        <p:grpSpPr>
          <a:xfrm>
            <a:off x="3259474" y="4865683"/>
            <a:ext cx="1737360" cy="1737360"/>
            <a:chOff x="1925089" y="-122037"/>
            <a:chExt cx="1645917" cy="1645921"/>
          </a:xfrm>
        </p:grpSpPr>
        <p:sp>
          <p:nvSpPr>
            <p:cNvPr id="5" name="Oval 4"/>
            <p:cNvSpPr/>
            <p:nvPr/>
          </p:nvSpPr>
          <p:spPr>
            <a:xfrm>
              <a:off x="1925089" y="-122037"/>
              <a:ext cx="1645917" cy="1645921"/>
            </a:xfrm>
            <a:prstGeom prst="ellipse">
              <a:avLst/>
            </a:prstGeom>
            <a:gradFill rotWithShape="0">
              <a:gsLst>
                <a:gs pos="0">
                  <a:schemeClr val="accent1">
                    <a:tint val="66000"/>
                    <a:satMod val="160000"/>
                  </a:schemeClr>
                </a:gs>
                <a:gs pos="56000">
                  <a:srgbClr val="60B1E8"/>
                </a:gs>
                <a:gs pos="100000">
                  <a:schemeClr val="accent1">
                    <a:tint val="23500"/>
                    <a:satMod val="160000"/>
                  </a:schemeClr>
                </a:gs>
              </a:gsLst>
              <a:lin ang="5400000" scaled="0"/>
            </a:gradFill>
            <a:ln>
              <a:solidFill>
                <a:schemeClr val="lt1">
                  <a:hueOff val="0"/>
                  <a:satOff val="0"/>
                  <a:lumOff val="0"/>
                  <a:alpha val="64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6" name="Oval 4"/>
            <p:cNvSpPr/>
            <p:nvPr/>
          </p:nvSpPr>
          <p:spPr>
            <a:xfrm>
              <a:off x="2166128" y="119003"/>
              <a:ext cx="1163839" cy="11638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fr-CA" baseline="0" dirty="0">
                  <a:solidFill>
                    <a:srgbClr val="002060"/>
                  </a:solidFill>
                </a:rPr>
                <a:t>Civilité et respect</a:t>
              </a:r>
            </a:p>
          </p:txBody>
        </p:sp>
      </p:grpSp>
      <p:grpSp>
        <p:nvGrpSpPr>
          <p:cNvPr id="16" name="Group 15"/>
          <p:cNvGrpSpPr/>
          <p:nvPr/>
        </p:nvGrpSpPr>
        <p:grpSpPr>
          <a:xfrm>
            <a:off x="2007006" y="3079273"/>
            <a:ext cx="1766631" cy="1786411"/>
            <a:chOff x="1925089" y="-122037"/>
            <a:chExt cx="1645917" cy="1645921"/>
          </a:xfrm>
        </p:grpSpPr>
        <p:sp>
          <p:nvSpPr>
            <p:cNvPr id="17" name="Oval 16"/>
            <p:cNvSpPr/>
            <p:nvPr/>
          </p:nvSpPr>
          <p:spPr>
            <a:xfrm>
              <a:off x="1925089" y="-122037"/>
              <a:ext cx="1645917" cy="1645921"/>
            </a:xfrm>
            <a:prstGeom prst="ellipse">
              <a:avLst/>
            </a:prstGeom>
            <a:gradFill rotWithShape="0">
              <a:gsLst>
                <a:gs pos="0">
                  <a:schemeClr val="accent1">
                    <a:tint val="66000"/>
                    <a:satMod val="160000"/>
                  </a:schemeClr>
                </a:gs>
                <a:gs pos="56000">
                  <a:srgbClr val="60B1E8"/>
                </a:gs>
                <a:gs pos="100000">
                  <a:schemeClr val="accent1">
                    <a:tint val="23500"/>
                    <a:satMod val="160000"/>
                  </a:schemeClr>
                </a:gs>
              </a:gsLst>
              <a:lin ang="5400000" scaled="0"/>
            </a:gradFill>
            <a:ln>
              <a:solidFill>
                <a:schemeClr val="lt1">
                  <a:hueOff val="0"/>
                  <a:satOff val="0"/>
                  <a:lumOff val="0"/>
                  <a:alpha val="64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8" name="Oval 4"/>
            <p:cNvSpPr/>
            <p:nvPr/>
          </p:nvSpPr>
          <p:spPr>
            <a:xfrm>
              <a:off x="1925091" y="119002"/>
              <a:ext cx="1633646" cy="11887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fr-CA" baseline="0" dirty="0">
                  <a:solidFill>
                    <a:srgbClr val="002060"/>
                  </a:solidFill>
                </a:rPr>
                <a:t>Relation à travers les différences</a:t>
              </a:r>
            </a:p>
          </p:txBody>
        </p:sp>
      </p:grpSp>
      <p:grpSp>
        <p:nvGrpSpPr>
          <p:cNvPr id="22" name="Group 21"/>
          <p:cNvGrpSpPr/>
          <p:nvPr/>
        </p:nvGrpSpPr>
        <p:grpSpPr>
          <a:xfrm>
            <a:off x="3269293" y="1352811"/>
            <a:ext cx="1812775" cy="1817899"/>
            <a:chOff x="1906982" y="-122037"/>
            <a:chExt cx="1729266" cy="1645921"/>
          </a:xfrm>
        </p:grpSpPr>
        <p:sp>
          <p:nvSpPr>
            <p:cNvPr id="23" name="Oval 22"/>
            <p:cNvSpPr/>
            <p:nvPr/>
          </p:nvSpPr>
          <p:spPr>
            <a:xfrm>
              <a:off x="1925089" y="-122037"/>
              <a:ext cx="1645917" cy="1645921"/>
            </a:xfrm>
            <a:prstGeom prst="ellipse">
              <a:avLst/>
            </a:prstGeom>
            <a:gradFill rotWithShape="0">
              <a:gsLst>
                <a:gs pos="0">
                  <a:schemeClr val="accent1">
                    <a:tint val="66000"/>
                    <a:satMod val="160000"/>
                  </a:schemeClr>
                </a:gs>
                <a:gs pos="56000">
                  <a:srgbClr val="60B1E8"/>
                </a:gs>
                <a:gs pos="100000">
                  <a:schemeClr val="accent1">
                    <a:tint val="23500"/>
                    <a:satMod val="160000"/>
                  </a:schemeClr>
                </a:gs>
              </a:gsLst>
              <a:lin ang="5400000" scaled="0"/>
            </a:gradFill>
            <a:ln>
              <a:solidFill>
                <a:schemeClr val="lt1">
                  <a:hueOff val="0"/>
                  <a:satOff val="0"/>
                  <a:lumOff val="0"/>
                  <a:alpha val="64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4" name="Oval 4"/>
            <p:cNvSpPr/>
            <p:nvPr/>
          </p:nvSpPr>
          <p:spPr>
            <a:xfrm>
              <a:off x="1906982" y="23435"/>
              <a:ext cx="1729266" cy="11887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fr-CA" baseline="0" dirty="0">
                  <a:solidFill>
                    <a:srgbClr val="002060"/>
                  </a:solidFill>
                </a:rPr>
                <a:t>Législation et jurisprudence</a:t>
              </a:r>
            </a:p>
          </p:txBody>
        </p:sp>
      </p:grpSp>
      <p:sp>
        <p:nvSpPr>
          <p:cNvPr id="34" name="Up Arrow 33"/>
          <p:cNvSpPr/>
          <p:nvPr/>
        </p:nvSpPr>
        <p:spPr>
          <a:xfrm>
            <a:off x="8543650" y="1656771"/>
            <a:ext cx="1295400" cy="4343400"/>
          </a:xfrm>
          <a:prstGeom prst="upArrow">
            <a:avLst/>
          </a:prstGeom>
          <a:gradFill flip="none" rotWithShape="1">
            <a:gsLst>
              <a:gs pos="0">
                <a:srgbClr val="8CABEE"/>
              </a:gs>
              <a:gs pos="52000">
                <a:srgbClr val="46A8EC">
                  <a:alpha val="80000"/>
                </a:srgbClr>
              </a:gs>
              <a:gs pos="32000">
                <a:schemeClr val="accent2">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a:p>
          <a:p>
            <a:pPr algn="ctr"/>
            <a:endParaRPr lang="en-US" b="1" dirty="0"/>
          </a:p>
          <a:p>
            <a:pPr algn="ctr"/>
            <a:endParaRPr lang="en-US" b="1" dirty="0"/>
          </a:p>
          <a:p>
            <a:pPr algn="ctr"/>
            <a:r>
              <a:rPr lang="fr-CA" b="1" baseline="0"/>
              <a:t>Culture de l’apprentissage</a:t>
            </a:r>
          </a:p>
          <a:p>
            <a:pPr algn="ctr"/>
            <a:endParaRPr lang="en-US" dirty="0"/>
          </a:p>
          <a:p>
            <a:pPr algn="ctr"/>
            <a:endParaRPr lang="en-US" dirty="0"/>
          </a:p>
          <a:p>
            <a:pPr algn="ctr"/>
            <a:endParaRPr lang="en-US" dirty="0"/>
          </a:p>
        </p:txBody>
      </p:sp>
      <p:grpSp>
        <p:nvGrpSpPr>
          <p:cNvPr id="32" name="Group 31"/>
          <p:cNvGrpSpPr/>
          <p:nvPr/>
        </p:nvGrpSpPr>
        <p:grpSpPr>
          <a:xfrm>
            <a:off x="5660547" y="1298343"/>
            <a:ext cx="1737360" cy="1737360"/>
            <a:chOff x="1925089" y="-122037"/>
            <a:chExt cx="1645917" cy="1645921"/>
          </a:xfrm>
        </p:grpSpPr>
        <p:sp>
          <p:nvSpPr>
            <p:cNvPr id="35" name="Oval 34"/>
            <p:cNvSpPr/>
            <p:nvPr/>
          </p:nvSpPr>
          <p:spPr>
            <a:xfrm>
              <a:off x="1925089" y="-122037"/>
              <a:ext cx="1645917" cy="1645921"/>
            </a:xfrm>
            <a:prstGeom prst="ellipse">
              <a:avLst/>
            </a:prstGeom>
            <a:gradFill rotWithShape="0">
              <a:gsLst>
                <a:gs pos="0">
                  <a:schemeClr val="accent1">
                    <a:tint val="66000"/>
                    <a:satMod val="160000"/>
                  </a:schemeClr>
                </a:gs>
                <a:gs pos="56000">
                  <a:srgbClr val="60B1E8"/>
                </a:gs>
                <a:gs pos="100000">
                  <a:schemeClr val="accent1">
                    <a:tint val="23500"/>
                    <a:satMod val="160000"/>
                  </a:schemeClr>
                </a:gs>
              </a:gsLst>
              <a:lin ang="5400000" scaled="0"/>
            </a:gradFill>
            <a:ln>
              <a:solidFill>
                <a:schemeClr val="lt1">
                  <a:hueOff val="0"/>
                  <a:satOff val="0"/>
                  <a:lumOff val="0"/>
                  <a:alpha val="64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36" name="Oval 4"/>
            <p:cNvSpPr/>
            <p:nvPr/>
          </p:nvSpPr>
          <p:spPr>
            <a:xfrm>
              <a:off x="2166128" y="119003"/>
              <a:ext cx="1163839" cy="11638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fr-CA" baseline="0" dirty="0">
                  <a:solidFill>
                    <a:srgbClr val="002060"/>
                  </a:solidFill>
                </a:rPr>
                <a:t>Politiques et processus</a:t>
              </a:r>
            </a:p>
          </p:txBody>
        </p:sp>
      </p:grpSp>
    </p:spTree>
    <p:extLst>
      <p:ext uri="{BB962C8B-B14F-4D97-AF65-F5344CB8AC3E}">
        <p14:creationId xmlns:p14="http://schemas.microsoft.com/office/powerpoint/2010/main" val="1674468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3598"/>
            <a:ext cx="8596668" cy="792622"/>
          </a:xfrm>
        </p:spPr>
        <p:txBody>
          <a:bodyPr/>
          <a:lstStyle/>
          <a:p>
            <a:r>
              <a:rPr lang="fr-CA" baseline="0"/>
              <a:t>PRATIQUES PROMETTEUSES</a:t>
            </a:r>
            <a:endParaRPr lang="en-CA" dirty="0"/>
          </a:p>
        </p:txBody>
      </p:sp>
      <p:pic>
        <p:nvPicPr>
          <p:cNvPr id="4" name="Content Placeholder 3"/>
          <p:cNvPicPr>
            <a:picLocks noGrp="1" noChangeAspect="1"/>
          </p:cNvPicPr>
          <p:nvPr>
            <p:ph idx="1"/>
          </p:nvPr>
        </p:nvPicPr>
        <p:blipFill>
          <a:blip r:embed="rId2"/>
          <a:stretch>
            <a:fillRect/>
          </a:stretch>
        </p:blipFill>
        <p:spPr>
          <a:xfrm>
            <a:off x="3412901" y="1270000"/>
            <a:ext cx="5370490" cy="3562947"/>
          </a:xfrm>
          <a:prstGeom prst="rect">
            <a:avLst/>
          </a:prstGeom>
        </p:spPr>
      </p:pic>
      <p:sp>
        <p:nvSpPr>
          <p:cNvPr id="5" name="Rectangle 4"/>
          <p:cNvSpPr/>
          <p:nvPr/>
        </p:nvSpPr>
        <p:spPr>
          <a:xfrm>
            <a:off x="3292230" y="5063688"/>
            <a:ext cx="6096000" cy="1754326"/>
          </a:xfrm>
          <a:prstGeom prst="rect">
            <a:avLst/>
          </a:prstGeom>
        </p:spPr>
        <p:txBody>
          <a:bodyPr>
            <a:spAutoFit/>
          </a:bodyPr>
          <a:lstStyle/>
          <a:p>
            <a:r>
              <a:rPr lang="fr-CA" baseline="0" dirty="0">
                <a:solidFill>
                  <a:srgbClr val="2A2A2A"/>
                </a:solidFill>
                <a:effectLst/>
                <a:latin typeface="proxima-nova"/>
              </a:rPr>
              <a:t>Une entreprise de construction de Manhattan a déployé des panneaux « Men and </a:t>
            </a:r>
            <a:r>
              <a:rPr lang="fr-CA" baseline="0" dirty="0" err="1">
                <a:solidFill>
                  <a:srgbClr val="2A2A2A"/>
                </a:solidFill>
                <a:effectLst/>
                <a:latin typeface="proxima-nova"/>
              </a:rPr>
              <a:t>Women</a:t>
            </a:r>
            <a:r>
              <a:rPr lang="fr-CA" baseline="0" dirty="0">
                <a:solidFill>
                  <a:srgbClr val="2A2A2A"/>
                </a:solidFill>
                <a:effectLst/>
                <a:latin typeface="proxima-nova"/>
              </a:rPr>
              <a:t> at Work » (Hommes et femmes au travail), une « initiative favorable aux femmes » qui « encourage les femmes à entrer dans l’industrie par la création d’un milieu de travail non sexiste » – Richard Wood, chef de la direction</a:t>
            </a:r>
            <a:endParaRPr lang="en-US" b="0" i="0" dirty="0">
              <a:solidFill>
                <a:srgbClr val="2A2A2A"/>
              </a:solidFill>
              <a:effectLst/>
              <a:latin typeface="proxima-nova"/>
            </a:endParaRPr>
          </a:p>
        </p:txBody>
      </p:sp>
      <p:sp>
        <p:nvSpPr>
          <p:cNvPr id="6" name="Rectangle 5"/>
          <p:cNvSpPr/>
          <p:nvPr/>
        </p:nvSpPr>
        <p:spPr>
          <a:xfrm>
            <a:off x="364901" y="1674398"/>
            <a:ext cx="2249510" cy="3139321"/>
          </a:xfrm>
          <a:prstGeom prst="rect">
            <a:avLst/>
          </a:prstGeom>
        </p:spPr>
        <p:txBody>
          <a:bodyPr wrap="square">
            <a:spAutoFit/>
          </a:bodyPr>
          <a:lstStyle/>
          <a:p>
            <a:r>
              <a:rPr lang="fr-CA" baseline="0" dirty="0">
                <a:solidFill>
                  <a:srgbClr val="2A2A2A"/>
                </a:solidFill>
                <a:effectLst/>
                <a:latin typeface="Trebuchet MS" panose="020B0603020202020204" pitchFamily="34" charset="0"/>
              </a:rPr>
              <a:t>Tout est connecté.</a:t>
            </a:r>
          </a:p>
          <a:p>
            <a:endParaRPr lang="en-US" dirty="0">
              <a:solidFill>
                <a:srgbClr val="2A2A2A"/>
              </a:solidFill>
              <a:latin typeface="Trebuchet MS" panose="020B0603020202020204" pitchFamily="34" charset="0"/>
            </a:endParaRPr>
          </a:p>
          <a:p>
            <a:r>
              <a:rPr lang="fr-CA" baseline="0" dirty="0">
                <a:solidFill>
                  <a:srgbClr val="2A2A2A"/>
                </a:solidFill>
                <a:latin typeface="Trebuchet MS" panose="020B0603020202020204" pitchFamily="34" charset="0"/>
              </a:rPr>
              <a:t>Les grandes initiatives en faveur de l’équité entre les sexes sont susceptibles de réduire la violence.</a:t>
            </a:r>
          </a:p>
          <a:p>
            <a:endParaRPr lang="en-US" dirty="0">
              <a:solidFill>
                <a:srgbClr val="2A2A2A"/>
              </a:solidFill>
              <a:latin typeface="Trebuchet MS" panose="020B0603020202020204" pitchFamily="34" charset="0"/>
            </a:endParaRPr>
          </a:p>
          <a:p>
            <a:r>
              <a:rPr lang="fr-CA" baseline="0" dirty="0">
                <a:solidFill>
                  <a:srgbClr val="2A2A2A"/>
                </a:solidFill>
                <a:latin typeface="Trebuchet MS" panose="020B0603020202020204" pitchFamily="34" charset="0"/>
              </a:rPr>
              <a:t>Démonstration de leadership aux plus hauts échelons.</a:t>
            </a:r>
            <a:endParaRPr lang="en-US" dirty="0">
              <a:solidFill>
                <a:srgbClr val="2A2A2A"/>
              </a:solidFill>
              <a:latin typeface="proxima-nova"/>
            </a:endParaRPr>
          </a:p>
        </p:txBody>
      </p:sp>
    </p:spTree>
    <p:extLst>
      <p:ext uri="{BB962C8B-B14F-4D97-AF65-F5344CB8AC3E}">
        <p14:creationId xmlns:p14="http://schemas.microsoft.com/office/powerpoint/2010/main" val="859170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92" y="566057"/>
            <a:ext cx="9163352" cy="1320800"/>
          </a:xfrm>
        </p:spPr>
        <p:txBody>
          <a:bodyPr/>
          <a:lstStyle/>
          <a:p>
            <a:r>
              <a:rPr lang="fr-CA" baseline="0" dirty="0"/>
              <a:t>ÉCHANGE DE VUES, PÉRIODE DE QUESTIONS</a:t>
            </a:r>
            <a:endParaRPr lang="en-CA" dirty="0"/>
          </a:p>
        </p:txBody>
      </p:sp>
      <p:sp>
        <p:nvSpPr>
          <p:cNvPr id="3" name="Content Placeholder 2"/>
          <p:cNvSpPr>
            <a:spLocks noGrp="1"/>
          </p:cNvSpPr>
          <p:nvPr>
            <p:ph idx="1"/>
          </p:nvPr>
        </p:nvSpPr>
        <p:spPr>
          <a:xfrm>
            <a:off x="677334" y="1581040"/>
            <a:ext cx="8596668" cy="5000064"/>
          </a:xfrm>
        </p:spPr>
        <p:txBody>
          <a:bodyPr>
            <a:normAutofit lnSpcReduction="10000"/>
          </a:bodyPr>
          <a:lstStyle/>
          <a:p>
            <a:endParaRPr lang="en-US" dirty="0"/>
          </a:p>
          <a:p>
            <a:r>
              <a:rPr lang="fr-CA" sz="2400" baseline="0" dirty="0"/>
              <a:t>Beaucoup de connaissances dans la salle – discutons et apprenons les uns des autres.</a:t>
            </a:r>
          </a:p>
          <a:p>
            <a:endParaRPr lang="en-US" sz="2400" dirty="0"/>
          </a:p>
          <a:p>
            <a:r>
              <a:rPr lang="fr-CA" sz="2400" baseline="0" dirty="0"/>
              <a:t>Quels sont vos plus grands défis?</a:t>
            </a:r>
          </a:p>
          <a:p>
            <a:endParaRPr lang="en-US" sz="2400" dirty="0"/>
          </a:p>
          <a:p>
            <a:r>
              <a:rPr lang="fr-CA" sz="2400" baseline="0" dirty="0"/>
              <a:t>Quels sont vos succès?</a:t>
            </a:r>
          </a:p>
          <a:p>
            <a:endParaRPr lang="en-US" sz="2400" dirty="0"/>
          </a:p>
          <a:p>
            <a:r>
              <a:rPr lang="fr-CA" sz="2400" baseline="0" dirty="0"/>
              <a:t>Quels sont vos plus grands besoins?</a:t>
            </a:r>
          </a:p>
          <a:p>
            <a:endParaRPr lang="en-US" sz="2400" dirty="0"/>
          </a:p>
          <a:p>
            <a:r>
              <a:rPr lang="fr-CA" sz="2400" baseline="0" dirty="0"/>
              <a:t>Quel est le rôle du gouvernement?</a:t>
            </a:r>
            <a:endParaRPr lang="en-CA" sz="2400" dirty="0"/>
          </a:p>
        </p:txBody>
      </p:sp>
    </p:spTree>
    <p:extLst>
      <p:ext uri="{BB962C8B-B14F-4D97-AF65-F5344CB8AC3E}">
        <p14:creationId xmlns:p14="http://schemas.microsoft.com/office/powerpoint/2010/main" val="138366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dirty="0"/>
              <a:t>VIOLENCE SEXISTE</a:t>
            </a:r>
            <a:endParaRPr lang="en-CA" dirty="0"/>
          </a:p>
        </p:txBody>
      </p:sp>
      <p:sp>
        <p:nvSpPr>
          <p:cNvPr id="3" name="Content Placeholder 2"/>
          <p:cNvSpPr>
            <a:spLocks noGrp="1"/>
          </p:cNvSpPr>
          <p:nvPr>
            <p:ph idx="1"/>
          </p:nvPr>
        </p:nvSpPr>
        <p:spPr>
          <a:xfrm>
            <a:off x="677334" y="1622739"/>
            <a:ext cx="8596668" cy="4418624"/>
          </a:xfrm>
        </p:spPr>
        <p:txBody>
          <a:bodyPr>
            <a:normAutofit lnSpcReduction="10000"/>
          </a:bodyPr>
          <a:lstStyle/>
          <a:p>
            <a:r>
              <a:rPr lang="fr-CA" baseline="0" dirty="0"/>
              <a:t>Énorme enjeu de société : 51 % des Canadiennes âgées de 16 à 65 ans ont signalé avoir subi un incident de violence physique ou sexuelle</a:t>
            </a:r>
          </a:p>
          <a:p>
            <a:endParaRPr lang="en-US" dirty="0"/>
          </a:p>
          <a:p>
            <a:r>
              <a:rPr lang="fr-CA" baseline="0" dirty="0"/>
              <a:t>Les racines profondes et causes complexes de ce problème sont enracinées dans </a:t>
            </a:r>
            <a:r>
              <a:rPr lang="fr-CA" dirty="0"/>
              <a:t>l’inégalité entre les sexes, </a:t>
            </a:r>
            <a:r>
              <a:rPr lang="fr-CA" baseline="0" dirty="0"/>
              <a:t>le pouvoir et les privilèges</a:t>
            </a:r>
          </a:p>
          <a:p>
            <a:endParaRPr lang="en-US" dirty="0"/>
          </a:p>
          <a:p>
            <a:r>
              <a:rPr lang="fr-CA" baseline="0" dirty="0"/>
              <a:t>La violence prendre plusieurs formes : physique, sexuelle, financière, émotionnelle, psychologique, en ligne, confessionnelle, harcèlement de rue, discrimination sexuelle, etc.</a:t>
            </a:r>
          </a:p>
          <a:p>
            <a:endParaRPr lang="en-US" dirty="0"/>
          </a:p>
          <a:p>
            <a:r>
              <a:rPr lang="fr-CA" baseline="0" dirty="0"/>
              <a:t>Ne respecte pas les limites entre vie publique et vie privée, travail et maison, vie en ligne et « vraie » vie : nous devons donc partir de la présomption qu’il s’agit d’un problème qui touche le lieu de travail</a:t>
            </a:r>
          </a:p>
        </p:txBody>
      </p:sp>
    </p:spTree>
    <p:extLst>
      <p:ext uri="{BB962C8B-B14F-4D97-AF65-F5344CB8AC3E}">
        <p14:creationId xmlns:p14="http://schemas.microsoft.com/office/powerpoint/2010/main" val="182791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CONTINUUM de la violence sexiste</a:t>
            </a:r>
            <a:endParaRPr lang="en-CA" dirty="0"/>
          </a:p>
        </p:txBody>
      </p:sp>
      <p:sp>
        <p:nvSpPr>
          <p:cNvPr id="3" name="Content Placeholder 2"/>
          <p:cNvSpPr>
            <a:spLocks noGrp="1"/>
          </p:cNvSpPr>
          <p:nvPr>
            <p:ph idx="1"/>
          </p:nvPr>
        </p:nvSpPr>
        <p:spPr>
          <a:xfrm>
            <a:off x="677334" y="1571223"/>
            <a:ext cx="8596668" cy="4470139"/>
          </a:xfrm>
        </p:spPr>
        <p:txBody>
          <a:bodyPr>
            <a:normAutofit fontScale="92500" lnSpcReduction="20000"/>
          </a:bodyPr>
          <a:lstStyle/>
          <a:p>
            <a:r>
              <a:rPr lang="fr-CA" baseline="0" dirty="0"/>
              <a:t>Explique la façon dont diverses formes de violence sont interreliées</a:t>
            </a:r>
            <a:endParaRPr lang="en-CA" dirty="0"/>
          </a:p>
          <a:p>
            <a:endParaRPr lang="en-CA" dirty="0"/>
          </a:p>
          <a:p>
            <a:r>
              <a:rPr lang="fr-CA" baseline="0" dirty="0"/>
              <a:t>Le contrôle (et donc le pouvoir) est au cœur de toute analyse de la violence</a:t>
            </a:r>
          </a:p>
          <a:p>
            <a:endParaRPr lang="en-CA" dirty="0"/>
          </a:p>
          <a:p>
            <a:r>
              <a:rPr lang="fr-CA" baseline="0" dirty="0"/>
              <a:t>Reconnaît le rôle des relations sociales structurelles dans la violence</a:t>
            </a:r>
          </a:p>
          <a:p>
            <a:endParaRPr lang="en-CA" dirty="0"/>
          </a:p>
          <a:p>
            <a:r>
              <a:rPr lang="fr-CA" baseline="0" dirty="0"/>
              <a:t>La responsabilité individuelle ne doit pas être minimisée ou écartée</a:t>
            </a:r>
          </a:p>
          <a:p>
            <a:endParaRPr lang="en-CA" dirty="0"/>
          </a:p>
          <a:p>
            <a:r>
              <a:rPr lang="fr-CA" baseline="0" dirty="0"/>
              <a:t>L’effort ne doit pas consister uniquement à comprendre les raisons pour lesquelles les personnes se comportent d’une telle ou telle manière, mais les façons dont les relations structurelles individuelles et sociales sont interreliées et s’alimentent l’une l’autre</a:t>
            </a:r>
          </a:p>
          <a:p>
            <a:endParaRPr lang="en-CA" dirty="0"/>
          </a:p>
          <a:p>
            <a:r>
              <a:rPr lang="fr-CA" baseline="0" dirty="0"/>
              <a:t>Prévoit l’intensification de la violence</a:t>
            </a:r>
          </a:p>
        </p:txBody>
      </p:sp>
    </p:spTree>
    <p:extLst>
      <p:ext uri="{BB962C8B-B14F-4D97-AF65-F5344CB8AC3E}">
        <p14:creationId xmlns:p14="http://schemas.microsoft.com/office/powerpoint/2010/main" val="321786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156237"/>
            <a:ext cx="8596668" cy="1320800"/>
          </a:xfrm>
        </p:spPr>
        <p:txBody>
          <a:bodyPr/>
          <a:lstStyle/>
          <a:p>
            <a:r>
              <a:rPr lang="fr-CA" baseline="0" dirty="0"/>
              <a:t>Continuum de la violence sexiste dans la société</a:t>
            </a:r>
            <a:endParaRPr lang="en-CA" dirty="0"/>
          </a:p>
        </p:txBody>
      </p:sp>
      <p:pic>
        <p:nvPicPr>
          <p:cNvPr id="4" name="Content Placeholder 3"/>
          <p:cNvPicPr>
            <a:picLocks noChangeAspect="1"/>
          </p:cNvPicPr>
          <p:nvPr/>
        </p:nvPicPr>
        <p:blipFill>
          <a:blip r:embed="rId2"/>
          <a:stretch>
            <a:fillRect/>
          </a:stretch>
        </p:blipFill>
        <p:spPr>
          <a:xfrm>
            <a:off x="515155" y="1270000"/>
            <a:ext cx="5401636" cy="5401636"/>
          </a:xfrm>
          <a:prstGeom prst="rect">
            <a:avLst/>
          </a:prstGeom>
        </p:spPr>
      </p:pic>
      <p:sp>
        <p:nvSpPr>
          <p:cNvPr id="5" name="Content Placeholder 2"/>
          <p:cNvSpPr>
            <a:spLocks noGrp="1"/>
          </p:cNvSpPr>
          <p:nvPr>
            <p:ph idx="1"/>
          </p:nvPr>
        </p:nvSpPr>
        <p:spPr>
          <a:xfrm>
            <a:off x="6194737" y="1270001"/>
            <a:ext cx="3210519" cy="4771362"/>
          </a:xfrm>
        </p:spPr>
        <p:txBody>
          <a:bodyPr>
            <a:normAutofit/>
          </a:bodyPr>
          <a:lstStyle/>
          <a:p>
            <a:r>
              <a:rPr lang="fr-CA" baseline="0" dirty="0"/>
              <a:t>Les sévices physiques et sexuels sont fondés sur un système de stéréotypes et de normes sexistes</a:t>
            </a:r>
          </a:p>
          <a:p>
            <a:endParaRPr lang="en-US" dirty="0"/>
          </a:p>
          <a:p>
            <a:r>
              <a:rPr lang="fr-CA" baseline="0" dirty="0"/>
              <a:t>Chacun de ces niveaux supporte celui en dessus</a:t>
            </a:r>
          </a:p>
          <a:p>
            <a:endParaRPr lang="en-US" dirty="0"/>
          </a:p>
          <a:p>
            <a:r>
              <a:rPr lang="fr-CA" baseline="0" dirty="0"/>
              <a:t>Tout rétrécissement de la fondation donne lieu à un rapetissement au sommet de la pyramide</a:t>
            </a:r>
            <a:endParaRPr lang="en-CA" dirty="0"/>
          </a:p>
        </p:txBody>
      </p:sp>
    </p:spTree>
    <p:extLst>
      <p:ext uri="{BB962C8B-B14F-4D97-AF65-F5344CB8AC3E}">
        <p14:creationId xmlns:p14="http://schemas.microsoft.com/office/powerpoint/2010/main" val="147217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71" y="39838"/>
            <a:ext cx="8596668" cy="1320800"/>
          </a:xfrm>
        </p:spPr>
        <p:txBody>
          <a:bodyPr/>
          <a:lstStyle/>
          <a:p>
            <a:r>
              <a:rPr lang="fr-CA" baseline="0" dirty="0"/>
              <a:t>Continuum de la violence sexiste au travail</a:t>
            </a:r>
            <a:endParaRPr lang="en-CA" dirty="0"/>
          </a:p>
        </p:txBody>
      </p:sp>
      <p:pic>
        <p:nvPicPr>
          <p:cNvPr id="3" name="Picture 4" descr="Image result for continuum of viol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71" y="1360638"/>
            <a:ext cx="6874364" cy="5155773"/>
          </a:xfrm>
          <a:prstGeom prst="rect">
            <a:avLst/>
          </a:prstGeom>
          <a:noFill/>
          <a:ln w="158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99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aseline="0"/>
              <a:t>C’EST UNE QUESTION DE POUVOIR</a:t>
            </a:r>
            <a:endParaRPr lang="en-CA" dirty="0"/>
          </a:p>
        </p:txBody>
      </p:sp>
      <p:sp>
        <p:nvSpPr>
          <p:cNvPr id="3" name="Content Placeholder 2"/>
          <p:cNvSpPr>
            <a:spLocks noGrp="1"/>
          </p:cNvSpPr>
          <p:nvPr>
            <p:ph idx="1"/>
          </p:nvPr>
        </p:nvSpPr>
        <p:spPr>
          <a:xfrm>
            <a:off x="677334" y="1648497"/>
            <a:ext cx="8596668" cy="4392866"/>
          </a:xfrm>
        </p:spPr>
        <p:txBody>
          <a:bodyPr/>
          <a:lstStyle/>
          <a:p>
            <a:r>
              <a:rPr lang="fr-CA" baseline="0" dirty="0"/>
              <a:t>Il est évident que faire de la femme l’objet d’une attention sexuelle peut contribuer à miner son image et sa confiance en soi en tant que travailleuse compétente. Pourtant, la plupart du temps, le harcèlement prend une forme qui a peu ou pas de rapport avec la sexualité, mais tout à voir avec le sexe (</a:t>
            </a:r>
            <a:r>
              <a:rPr lang="fr-CA" altLang="en-US" baseline="0" dirty="0"/>
              <a:t>Welsh, 1999</a:t>
            </a:r>
            <a:r>
              <a:rPr lang="fr-CA" baseline="0" dirty="0"/>
              <a:t>).</a:t>
            </a:r>
          </a:p>
          <a:p>
            <a:endParaRPr lang="en-CA" dirty="0"/>
          </a:p>
          <a:p>
            <a:r>
              <a:rPr lang="fr-CA" baseline="0" dirty="0"/>
              <a:t>Le harcèlement sexuel peut servir d’« égaliseur » contre les femmes</a:t>
            </a:r>
          </a:p>
          <a:p>
            <a:endParaRPr lang="en-US" dirty="0"/>
          </a:p>
          <a:p>
            <a:r>
              <a:rPr lang="fr-CA" baseline="0" dirty="0"/>
              <a:t>Au nombre des répercussions sur le milieu de travail, figurent :</a:t>
            </a:r>
          </a:p>
          <a:p>
            <a:pPr lvl="1"/>
            <a:r>
              <a:rPr lang="fr-CA" baseline="0" dirty="0"/>
              <a:t>La sécurité physique, les incidents de violence et même les meurtres</a:t>
            </a:r>
          </a:p>
          <a:p>
            <a:pPr lvl="1"/>
            <a:r>
              <a:rPr lang="fr-CA" baseline="0" dirty="0"/>
              <a:t>La diminution de la productivité et la baisse du moral</a:t>
            </a:r>
          </a:p>
          <a:p>
            <a:pPr lvl="1"/>
            <a:r>
              <a:rPr lang="fr-CA" baseline="0" dirty="0"/>
              <a:t>Les obstacles systémiques à l’égalité</a:t>
            </a:r>
            <a:endParaRPr lang="en-CA" dirty="0"/>
          </a:p>
        </p:txBody>
      </p:sp>
    </p:spTree>
    <p:extLst>
      <p:ext uri="{BB962C8B-B14F-4D97-AF65-F5344CB8AC3E}">
        <p14:creationId xmlns:p14="http://schemas.microsoft.com/office/powerpoint/2010/main" val="40525510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MultiChoiceSlide"/>
  <p:tag name="RESULTS" val="How many women have experienced sexual harassment at work?[;crlf;]2[;]2[;]2[;]False[;]0[;][;crlf;]1.5[;]1.5[;]0.5[;]0.25[;crlf;]1[;]0[;]53%1[;]53%[;][;crlf;]1[;]0[;]43%2[;]43%[;][;crlf;]0[;]0[;]30%3[;]30%[;][;crlf;]0[;]0[;]12%4[;]12%[;]"/>
  <p:tag name="HASRESULTS" val="False"/>
  <p:tag name="TPQUESTIONXML" val="﻿&lt;?xml version=&quot;1.0&quot; encoding=&quot;utf-8&quot;?&gt;&#10;&lt;questionlist&gt;&#10;    &lt;properties&gt;&#10;        &lt;guid&gt;0F48020635E44F128E9A983AB7129140&lt;/guid&gt;&#10;        &lt;description /&gt;&#10;        &lt;date&gt;3/25/2018 7:13:5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CA0197060724DF7A459621FD23AAFBC&lt;/guid&gt;&#10;            &lt;repollguid&gt;41D452AF27D64C19A78314A8A9BC94DB&lt;/repollguid&gt;&#10;            &lt;sourceid&gt;0F4881B5CC3D40C88C973A2BA8E6D225&lt;/sourceid&gt;&#10;            &lt;questiontext&gt;How many women have experienced sexual harassment at work?&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926846FA2464121BEBB3E956B4AFEA2&lt;/guid&gt;&#10;                    &lt;answertext&gt;52%&lt;/answertext&gt;&#10;                    &lt;valuetype&gt;0&lt;/valuetype&gt;&#10;                &lt;/answer&gt;&#10;                &lt;answer&gt;&#10;                    &lt;guid&gt;C77B5B1675A04F4C86280CFBDDB72D4E&lt;/guid&gt;&#10;                    &lt;answertext&gt;43%&lt;/answertext&gt;&#10;                    &lt;valuetype&gt;0&lt;/valuetype&gt;&#10;                &lt;/answer&gt;&#10;                &lt;answer&gt;&#10;                    &lt;guid&gt;B98FCF4538A24004B86C92D80FC0410C&lt;/guid&gt;&#10;                    &lt;answertext&gt;30%&lt;/answertext&gt;&#10;                    &lt;valuetype&gt;0&lt;/valuetype&gt;&#10;                &lt;/answer&gt;&#10;                &lt;answer&gt;&#10;                    &lt;guid&gt;8458AD06EB3548F9A939D1D432F0D7C4&lt;/guid&gt;&#10;                    &lt;answertext&gt;12%&lt;/answertext&gt;&#10;                    &lt;valuetype&gt;0&lt;/valuetype&gt;&#10;                &lt;/answer&gt;&#10;            &lt;/answers&gt;&#10;        &lt;/multichoice&gt;&#10;    &lt;/questions&gt;&#10;&lt;/questionlist&gt;"/>
  <p:tag name="AUTOOPENPOLL" val="True"/>
  <p:tag name="AUTOFORMATCHART" val="True"/>
  <p:tag name="LIVECHARTING" val="False"/>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120C9DD1A2834BC9A7A0C70E26E5FFB9&lt;/guid&gt;&#10;        &lt;description /&gt;&#10;        &lt;date&gt;3/25/2018 7:19:4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28162491C4B428090BF5466BFA03C9E&lt;/guid&gt;&#10;            &lt;repollguid&gt;2D98202E415A445BB7F0CC0E349A2CA0&lt;/repollguid&gt;&#10;            &lt;sourceid&gt;883D0A3EA50D4AA984636360BFB212C3&lt;/sourceid&gt;&#10;            &lt;questiontext&gt;How many men have experienced sexual harassment at work?&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0C898AC53404C849655FD800D928C37&lt;/guid&gt;&#10;                    &lt;answertext&gt;32%&lt;/answertext&gt;&#10;                    &lt;valuetype&gt;0&lt;/valuetype&gt;&#10;                &lt;/answer&gt;&#10;                &lt;answer&gt;&#10;                    &lt;guid&gt;C110E26BCCE342B88D23998E737CFD93&lt;/guid&gt;&#10;                    &lt;answertext&gt;24%&lt;/answertext&gt;&#10;                    &lt;valuetype&gt;0&lt;/valuetype&gt;&#10;                &lt;/answer&gt;&#10;                &lt;answer&gt;&#10;                    &lt;guid&gt;7B39474787F54A298B0505257B29AD6B&lt;/guid&gt;&#10;                    &lt;answertext&gt;12%&lt;/answertext&gt;&#10;                    &lt;valuetype&gt;0&lt;/valuetype&gt;&#10;                &lt;/answer&gt;&#10;                &lt;answer&gt;&#10;                    &lt;guid&gt;25B83D6AE18A4E739B0D3C75C7EF0077&lt;/guid&gt;&#10;                    &lt;answertext&gt;10%&lt;/answertext&gt;&#10;                    &lt;valuetype&gt;0&lt;/valuetype&gt;&#10;                &lt;/answer&gt;&#10;            &lt;/answers&gt;&#10;        &lt;/multichoice&gt;&#10;    &lt;/questions&gt;&#10;&lt;/questionlist&gt;"/>
  <p:tag name="AUTOOPENPOLL" val="True"/>
  <p:tag name="AUTOFORMATCHART" val="Tru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2776DC9B1B6A4ABBA84ABC06D7113AC0&lt;/guid&gt;&#10;        &lt;description /&gt;&#10;        &lt;date&gt;3/25/2018 7:21: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D81A6F508F74C30AC3359EA9051402F&lt;/guid&gt;&#10;            &lt;repollguid&gt;3C73E0D756DE47D895C0F2347EE5CA58&lt;/repollguid&gt;&#10;            &lt;sourceid&gt;730C1768AFE34245BF8BC36509CE0DE6&lt;/sourceid&gt;&#10;            &lt;questiontext&gt;How many workers report sexual harassment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A74F5DD0B86A46F9846B502AC6CDA192&lt;/guid&gt;&#10;                    &lt;answertext&gt;44%&lt;/answertext&gt;&#10;                    &lt;valuetype&gt;0&lt;/valuetype&gt;&#10;                &lt;/answer&gt;&#10;                &lt;answer&gt;&#10;                    &lt;guid&gt;87C42A94E79F4932A3E9CF4BEC8ECBD8&lt;/guid&gt;&#10;                    &lt;answertext&gt;28%&lt;/answertext&gt;&#10;                    &lt;valuetype&gt;0&lt;/valuetype&gt;&#10;                &lt;/answer&gt;&#10;                &lt;answer&gt;&#10;                    &lt;guid&gt;0C8AC1A70A0C4CFC8DFE71631A9D0737&lt;/guid&gt;&#10;                    &lt;answertext&gt;23%&lt;/answertext&gt;&#10;                    &lt;valuetype&gt;0&lt;/valuetype&gt;&#10;                &lt;/answer&gt;&#10;                &lt;answer&gt;&#10;                    &lt;guid&gt;6711AAD4D05E4FEE9E9263480084BE00&lt;/guid&gt;&#10;                    &lt;answertext&gt;22%&lt;/answertext&gt;&#10;                    &lt;valuetype&gt;0&lt;/valuetype&gt;&#10;                &lt;/answer&gt;&#10;            &lt;/answers&gt;&#10;        &lt;/multichoice&gt;&#10;    &lt;/questions&gt;&#10;&lt;/questionlist&gt;"/>
  <p:tag name="AUTOOPENPOLL" val="True"/>
  <p:tag name="AUTOFORMATCHART" val="Tru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7925982C33E44E4580C04787CEB814A9&lt;/guid&gt;&#10;        &lt;description /&gt;&#10;        &lt;date&gt;3/25/2018 7:24:0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615521EA1C94B87B6993EBB0A997D54&lt;/guid&gt;&#10;            &lt;repollguid&gt;42EE77401CA04F8FAF4B1769B45C4135&lt;/repollguid&gt;&#10;            &lt;sourceid&gt;8C1BD993C8EF46848F1663CAA0947662&lt;/sourceid&gt;&#10;            &lt;questiontext&gt;Who is most at risk of experiencing sexual harassm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FC57FEF94DB40BEA5B6213D9A3E4D2A&lt;/guid&gt;&#10;                    &lt;answertext&gt;Older women&lt;/answertext&gt;&#10;                    &lt;valuetype&gt;0&lt;/valuetype&gt;&#10;                &lt;/answer&gt;&#10;                &lt;answer&gt;&#10;                    &lt;guid&gt;DA795231C73D4AC5A215B02035A8B663&lt;/guid&gt;&#10;                    &lt;answertext&gt;Younger women&lt;/answertext&gt;&#10;                    &lt;valuetype&gt;0&lt;/valuetype&gt;&#10;                &lt;/answer&gt;&#10;                &lt;answer&gt;&#10;                    &lt;guid&gt;A3F0BBFE59504D2584A0C9CF16C9658A&lt;/guid&gt;&#10;                    &lt;answertext&gt;Younger men&lt;/answertext&gt;&#10;                    &lt;valuetype&gt;0&lt;/valuetype&gt;&#10;                &lt;/answer&gt;&#10;                &lt;answer&gt;&#10;                    &lt;guid&gt;C9D205BF0F6446BD8A6A85109877631A&lt;/guid&gt;&#10;                    &lt;answertext&gt;Both older and younger women&lt;/answertext&gt;&#10;                    &lt;valuetype&gt;0&lt;/valuetype&gt;&#10;                &lt;/answer&gt;&#10;            &lt;/answers&gt;&#10;        &lt;/multichoice&gt;&#10;    &lt;/questions&gt;&#10;&lt;/questionlist&gt;"/>
  <p:tag name="AUTOOPENPOLL" val="True"/>
  <p:tag name="AUTOFORMATCHART" val="True"/>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2769</TotalTime>
  <Words>1788</Words>
  <Application>Microsoft Office PowerPoint</Application>
  <PresentationFormat>Widescreen</PresentationFormat>
  <Paragraphs>431</Paragraphs>
  <Slides>49</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Archer Book</vt:lpstr>
      <vt:lpstr>Arial</vt:lpstr>
      <vt:lpstr>Bookman Old Style</vt:lpstr>
      <vt:lpstr>Calibri</vt:lpstr>
      <vt:lpstr>proxima-nova</vt:lpstr>
      <vt:lpstr>Times New Roman</vt:lpstr>
      <vt:lpstr>Trebuchet MS</vt:lpstr>
      <vt:lpstr>Verdana</vt:lpstr>
      <vt:lpstr>Wingdings 3</vt:lpstr>
      <vt:lpstr>ヒラギノ角ゴ Pro W3</vt:lpstr>
      <vt:lpstr>Facet</vt:lpstr>
      <vt:lpstr>Réflexions sur la violence sexiste en milieu de travail</vt:lpstr>
      <vt:lpstr>OBJECTIFS</vt:lpstr>
      <vt:lpstr>CONFÉRENCIERS</vt:lpstr>
      <vt:lpstr>PRÉSENTER LE PROBLÈME</vt:lpstr>
      <vt:lpstr>VIOLENCE SEXISTE</vt:lpstr>
      <vt:lpstr>CONTINUUM de la violence sexiste</vt:lpstr>
      <vt:lpstr>Continuum de la violence sexiste dans la société</vt:lpstr>
      <vt:lpstr>Continuum de la violence sexiste au travail</vt:lpstr>
      <vt:lpstr>C’EST UNE QUESTION DE POUVOIR</vt:lpstr>
      <vt:lpstr>INTERSECTIONNALITÉ</vt:lpstr>
      <vt:lpstr>Le continuum de la violence à la rencontre des relations sociales de pouvoir</vt:lpstr>
      <vt:lpstr>Privilège/désavantages</vt:lpstr>
      <vt:lpstr>PowerPoint Presentation</vt:lpstr>
      <vt:lpstr>Analyse intersectionnelle  « Diverses oppressions, ensemble, produisent quelque chose d’unique et distinct d’une forme de discrimination isolée... » (ORHC)</vt:lpstr>
      <vt:lpstr>En milieu de travail</vt:lpstr>
      <vt:lpstr>RECHERCHE ET DONNÉES</vt:lpstr>
      <vt:lpstr>Combien de femmes ont été victimes de harcèlement sexuel au travail?</vt:lpstr>
      <vt:lpstr>Combien d’hommes ont été victimes de harcèlement sexuel au travail?</vt:lpstr>
      <vt:lpstr>Combien de travailleurs signalent un incident de harcèlement sexuel?</vt:lpstr>
      <vt:lpstr>Qui est le plus exposé au harcèlement sexuel?</vt:lpstr>
      <vt:lpstr>Institut Angus Reid 2018</vt:lpstr>
      <vt:lpstr>Sondage Ipsos pour Global News</vt:lpstr>
      <vt:lpstr>Institut Angus Reid 2014</vt:lpstr>
      <vt:lpstr>Sondage Abacus Data</vt:lpstr>
      <vt:lpstr>PowerPoint Presentation</vt:lpstr>
      <vt:lpstr>VIOLENCE FAMILIALE (VF) AU TRAVAIL</vt:lpstr>
      <vt:lpstr>Combien de travailleurs canadiens ont été victimes de violence familiale? </vt:lpstr>
      <vt:lpstr>Incidence sur le milieu de travail</vt:lpstr>
      <vt:lpstr>Incidence sur le milieu de travail</vt:lpstr>
      <vt:lpstr>Incidence sur le milieu de travail</vt:lpstr>
      <vt:lpstr>VF en milieu de travail</vt:lpstr>
      <vt:lpstr>VF en milieu de travail</vt:lpstr>
      <vt:lpstr>Se rendre au travail</vt:lpstr>
      <vt:lpstr>Incidence négative sur le rendement</vt:lpstr>
      <vt:lpstr>FACTEURS COURANTS : VF ET HARCÈLEMENT SEXUEL AU TRAVAIL</vt:lpstr>
      <vt:lpstr>La violence familiale vous suit au travail (vidéo)</vt:lpstr>
      <vt:lpstr>MOBILISER LES HOMMES </vt:lpstr>
      <vt:lpstr>MOBILISER LES HOMMES </vt:lpstr>
      <vt:lpstr>MOBILISER LES HOMMES – CHANGEMENT DE CULTURE</vt:lpstr>
      <vt:lpstr>MOBILISER LES HOMMES – CHANGEMENT DE CULTURE</vt:lpstr>
      <vt:lpstr>MOBILISER LES HOMMES – OBSTACLES</vt:lpstr>
      <vt:lpstr>DESIGN OF EVERYDAY MEN — Deloitte </vt:lpstr>
      <vt:lpstr>DESIGN OF EVERYDAY MEN — Deloitte </vt:lpstr>
      <vt:lpstr>LACUNES ET DÉFIS</vt:lpstr>
      <vt:lpstr>PRATIQUES PROMETTEUSES</vt:lpstr>
      <vt:lpstr>EXAMENS ORGANISATIONNELS</vt:lpstr>
      <vt:lpstr>Culture organisationnelle</vt:lpstr>
      <vt:lpstr>PRATIQUES PROMETTEUSES</vt:lpstr>
      <vt:lpstr>ÉCHANGE DE VUES, PÉRIODE DE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About Gender-Based Violence in the Workplace</dc:title>
  <dc:creator>Minerson, Todd (CFC/SWC)</dc:creator>
  <cp:lastModifiedBy>Barb MacQuarrie</cp:lastModifiedBy>
  <cp:revision>122</cp:revision>
  <dcterms:created xsi:type="dcterms:W3CDTF">2019-05-06T12:16:10Z</dcterms:created>
  <dcterms:modified xsi:type="dcterms:W3CDTF">2019-05-09T14:23:24Z</dcterms:modified>
</cp:coreProperties>
</file>